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0" r:id="rId5"/>
    <p:sldId id="317" r:id="rId6"/>
    <p:sldId id="324" r:id="rId7"/>
    <p:sldId id="318" r:id="rId8"/>
    <p:sldId id="316" r:id="rId9"/>
    <p:sldId id="325" r:id="rId10"/>
    <p:sldId id="321" r:id="rId11"/>
    <p:sldId id="264" r:id="rId12"/>
    <p:sldId id="326" r:id="rId13"/>
    <p:sldId id="302" r:id="rId14"/>
    <p:sldId id="301" r:id="rId15"/>
    <p:sldId id="310" r:id="rId16"/>
    <p:sldId id="311" r:id="rId17"/>
    <p:sldId id="327" r:id="rId18"/>
    <p:sldId id="329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ndert Laan" initials="SCL" lastIdx="1" clrIdx="0">
    <p:extLst>
      <p:ext uri="{19B8F6BF-5375-455C-9EA6-DF929625EA0E}">
        <p15:presenceInfo xmlns:p15="http://schemas.microsoft.com/office/powerpoint/2012/main" userId="Stendert La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FFFFF"/>
    <a:srgbClr val="C0C0C0"/>
    <a:srgbClr val="707070"/>
    <a:srgbClr val="00B389"/>
    <a:srgbClr val="F1F3FD"/>
    <a:srgbClr val="0D38E0"/>
    <a:srgbClr val="080C80"/>
    <a:srgbClr val="0EA2ED"/>
    <a:srgbClr val="00D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12" autoAdjust="0"/>
  </p:normalViewPr>
  <p:slideViewPr>
    <p:cSldViewPr snapToGrid="0" showGuides="1">
      <p:cViewPr varScale="1">
        <p:scale>
          <a:sx n="119" d="100"/>
          <a:sy n="119" d="100"/>
        </p:scale>
        <p:origin x="8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6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B07A4AF-8444-4E55-9211-06750DF868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059487" y="8229664"/>
            <a:ext cx="588963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9B6C5B75-63DC-4795-B872-D188C0279E99}" type="slidenum">
              <a:rPr lang="nl-NL" sz="1000" smtClean="0"/>
              <a:pPr/>
              <a:t>‹#›</a:t>
            </a:fld>
            <a:endParaRPr lang="nl-NL" sz="10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086CC55-5F13-427E-8D55-23A3E11C42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12" y="8635837"/>
            <a:ext cx="1080000" cy="3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349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 mod="1">
    <p:ext uri="{56416CCD-93CA-4268-BC5B-53C4BB910035}">
      <p15:sldGuideLst xmlns:p15="http://schemas.microsoft.com/office/powerpoint/2012/main"/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6172200" y="8685213"/>
            <a:ext cx="438150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309F7339-69D5-4EA7-B93A-8AF4EDB56B8B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3EB29D91-C68B-40E2-ACA8-22AC17FBF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2" y="8592970"/>
            <a:ext cx="1080000" cy="351000"/>
          </a:xfrm>
          <a:prstGeom prst="rect">
            <a:avLst/>
          </a:prstGeom>
        </p:spPr>
      </p:pic>
      <p:sp>
        <p:nvSpPr>
          <p:cNvPr id="9" name="Tijdelijke aanduiding voor notities 8">
            <a:extLst>
              <a:ext uri="{FF2B5EF4-FFF2-40B4-BE49-F238E27FC236}">
                <a16:creationId xmlns:a16="http://schemas.microsoft.com/office/drawing/2014/main" id="{A3C8BF89-5841-4101-9B55-9A1ADF2AA4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7379500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0772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7813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DeltaresNL/" TargetMode="External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hyperlink" Target="mailto:info@deltares.nl" TargetMode="External"/><Relationship Id="rId21" Type="http://schemas.openxmlformats.org/officeDocument/2006/relationships/image" Target="../media/image19.svg"/><Relationship Id="rId7" Type="http://schemas.openxmlformats.org/officeDocument/2006/relationships/hyperlink" Target="https://www.instagram.com/deltares/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image" Target="../media/image6.jp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deltares.nl/" TargetMode="External"/><Relationship Id="rId11" Type="http://schemas.openxmlformats.org/officeDocument/2006/relationships/image" Target="../media/image9.svg"/><Relationship Id="rId5" Type="http://schemas.openxmlformats.org/officeDocument/2006/relationships/hyperlink" Target="https://www.linkedin.com/company/deltares" TargetMode="External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hyperlink" Target="https://twitter.com/deltares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9.svg"/><Relationship Id="rId5" Type="http://schemas.openxmlformats.org/officeDocument/2006/relationships/image" Target="../media/image9.svg"/><Relationship Id="rId15" Type="http://schemas.openxmlformats.org/officeDocument/2006/relationships/image" Target="../media/image15.sv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svg"/><Relationship Id="rId1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532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6860" y="5295900"/>
            <a:ext cx="600222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861" y="3854640"/>
            <a:ext cx="600222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22938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3258" y="1766078"/>
            <a:ext cx="6006145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60458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076175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5"/>
            <a:ext cx="5076175" cy="4322762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48177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4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724001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B5530F62-171F-4B44-ACAA-AC786B92F2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1825" y="5724000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051189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61FC5BFF-809B-4D7D-AC0F-5D7B92535F0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455737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F51408D9-846A-496F-B660-9763E7E9FC9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55911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B1122521-F62D-48C8-B637-D4F27028964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55824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650134BB-B103-4668-BCD7-561087B391F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55737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8">
            <a:extLst>
              <a:ext uri="{FF2B5EF4-FFF2-40B4-BE49-F238E27FC236}">
                <a16:creationId xmlns:a16="http://schemas.microsoft.com/office/drawing/2014/main" id="{545B6CBB-4649-4D2E-B29A-C3F6E02090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824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9D1568BF-DD59-4BEE-A218-1B34F1C6B3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55911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504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1768763"/>
            <a:ext cx="10512348" cy="4320000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227857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volle breed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1743163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tekst 61">
            <a:extLst>
              <a:ext uri="{FF2B5EF4-FFF2-40B4-BE49-F238E27FC236}">
                <a16:creationId xmlns:a16="http://schemas.microsoft.com/office/drawing/2014/main" id="{CAD4495B-AA1A-4F62-8627-356151635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0752" y="6267443"/>
            <a:ext cx="1188000" cy="385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532634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str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7382169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70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40700" y="857"/>
            <a:ext cx="3599932" cy="6857143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124537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 sta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340000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857"/>
            <a:ext cx="5644632" cy="6857143"/>
          </a:xfrm>
          <a:solidFill>
            <a:schemeClr val="bg1">
              <a:lumMod val="85000"/>
            </a:schemeClr>
          </a:solidFill>
        </p:spPr>
        <p:txBody>
          <a:bodyPr tIns="378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274022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of logo overz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F2D50-CADF-4163-A029-8B9A0424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105120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60EC3D4-D14B-4BCD-BF52-05BE98A99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36323C5-92AF-4A0E-82DF-F4AB426B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FE8BBA-2E99-4D96-8F25-2A98D038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jdelijke aanduiding voor afbeelding 65">
            <a:extLst>
              <a:ext uri="{FF2B5EF4-FFF2-40B4-BE49-F238E27FC236}">
                <a16:creationId xmlns:a16="http://schemas.microsoft.com/office/drawing/2014/main" id="{2AF1D927-9FAE-49C1-9BD6-F1C4F8D7594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afbeelding 65">
            <a:extLst>
              <a:ext uri="{FF2B5EF4-FFF2-40B4-BE49-F238E27FC236}">
                <a16:creationId xmlns:a16="http://schemas.microsoft.com/office/drawing/2014/main" id="{733ADF27-84E5-4C77-A414-7F0E4DA3DA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906724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1C857FC7-6D65-4C72-9D0F-581A48D0715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057799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B765388F-978F-43F5-923F-85D826894A4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208875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A87D663-B54E-4A21-A00C-0BD3BFB4647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599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3" name="Tijdelijke aanduiding voor afbeelding 65">
            <a:extLst>
              <a:ext uri="{FF2B5EF4-FFF2-40B4-BE49-F238E27FC236}">
                <a16:creationId xmlns:a16="http://schemas.microsoft.com/office/drawing/2014/main" id="{56FDE74E-0F50-4155-BEEC-2850FDC97DB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556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D71C804D-3C0F-41A5-8373-6A3A8168C95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06724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0C3E9BDF-7ACE-40C6-8AC1-CCDE842E1F3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057799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4E753E60-0CC4-4D5F-9F09-D1EB7F5C1B6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08875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afbeelding 65">
            <a:extLst>
              <a:ext uri="{FF2B5EF4-FFF2-40B4-BE49-F238E27FC236}">
                <a16:creationId xmlns:a16="http://schemas.microsoft.com/office/drawing/2014/main" id="{3CA6A3D3-992C-4A44-ACE1-E437BA7329B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599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8" name="Tijdelijke aanduiding voor afbeelding 65">
            <a:extLst>
              <a:ext uri="{FF2B5EF4-FFF2-40B4-BE49-F238E27FC236}">
                <a16:creationId xmlns:a16="http://schemas.microsoft.com/office/drawing/2014/main" id="{92F6A7FF-822A-4C63-8F78-1CCC66B869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56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9" name="Tijdelijke aanduiding voor afbeelding 65">
            <a:extLst>
              <a:ext uri="{FF2B5EF4-FFF2-40B4-BE49-F238E27FC236}">
                <a16:creationId xmlns:a16="http://schemas.microsoft.com/office/drawing/2014/main" id="{9E6C6AC3-C163-4C9D-AC60-05BBCCF914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906724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0" name="Tijdelijke aanduiding voor afbeelding 65">
            <a:extLst>
              <a:ext uri="{FF2B5EF4-FFF2-40B4-BE49-F238E27FC236}">
                <a16:creationId xmlns:a16="http://schemas.microsoft.com/office/drawing/2014/main" id="{3168A12F-BFBE-4360-98BA-A467C3F113E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057799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1" name="Tijdelijke aanduiding voor afbeelding 65">
            <a:extLst>
              <a:ext uri="{FF2B5EF4-FFF2-40B4-BE49-F238E27FC236}">
                <a16:creationId xmlns:a16="http://schemas.microsoft.com/office/drawing/2014/main" id="{27717DEB-1276-417F-A482-0C7E87407CFC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08875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2" name="Tijdelijke aanduiding voor afbeelding 65">
            <a:extLst>
              <a:ext uri="{FF2B5EF4-FFF2-40B4-BE49-F238E27FC236}">
                <a16:creationId xmlns:a16="http://schemas.microsoft.com/office/drawing/2014/main" id="{DC804FE7-5194-45B7-9F11-66B83C126F8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599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3" name="Tijdelijke aanduiding voor afbeelding 65">
            <a:extLst>
              <a:ext uri="{FF2B5EF4-FFF2-40B4-BE49-F238E27FC236}">
                <a16:creationId xmlns:a16="http://schemas.microsoft.com/office/drawing/2014/main" id="{13BF1A4D-0004-47F5-BD22-5574315802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556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4" name="Tijdelijke aanduiding voor afbeelding 65">
            <a:extLst>
              <a:ext uri="{FF2B5EF4-FFF2-40B4-BE49-F238E27FC236}">
                <a16:creationId xmlns:a16="http://schemas.microsoft.com/office/drawing/2014/main" id="{40E7FE1B-81AA-4D57-A470-4914C5DE257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906724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5" name="Tijdelijke aanduiding voor afbeelding 65">
            <a:extLst>
              <a:ext uri="{FF2B5EF4-FFF2-40B4-BE49-F238E27FC236}">
                <a16:creationId xmlns:a16="http://schemas.microsoft.com/office/drawing/2014/main" id="{D4810DC4-4E2F-4B0D-88EA-49713EC28B6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057799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6" name="Tijdelijke aanduiding voor afbeelding 65">
            <a:extLst>
              <a:ext uri="{FF2B5EF4-FFF2-40B4-BE49-F238E27FC236}">
                <a16:creationId xmlns:a16="http://schemas.microsoft.com/office/drawing/2014/main" id="{C38C4235-7F22-4988-B598-0D97819CFE5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208875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7" name="Tijdelijke aanduiding voor afbeelding 65">
            <a:extLst>
              <a:ext uri="{FF2B5EF4-FFF2-40B4-BE49-F238E27FC236}">
                <a16:creationId xmlns:a16="http://schemas.microsoft.com/office/drawing/2014/main" id="{F9CC71FE-8D91-41AA-BD80-0A48C4E294A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599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69775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ol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B256FF6D-B760-43BA-B16F-E3D5015A3F29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53" y="447038"/>
            <a:ext cx="5497409" cy="594360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2711AF3-2B55-481E-9ED2-5ACC1009CDAE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439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4876A113-1D30-4087-9D42-E90369759F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132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81E34DD4-0E1C-4461-98C5-DDEC9922F5D9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670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7449E03-26AF-49A4-81EB-7C9E07304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119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tx2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2BE7A57-D121-4714-8A53-2C214612193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820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C7F7593-F4BA-42C6-A380-DDE2C8EFDE6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513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DBCD6E0-B215-4817-9034-DD97790855F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5051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1777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057708-D1C8-4296-B46B-067A31C01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01358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accent4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924D0FF-5EBE-4860-837B-BFB572136BD6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4CB1E06-8FF5-435E-8680-1F32B34785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2A789FDD-DFC0-4340-8081-AD0F03E80E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4079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50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2035359" y="1513268"/>
            <a:ext cx="8128800" cy="4572000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5BDAF44-690D-4351-8FD6-C1E9BED26CF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29915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3674169-AF61-4435-A283-A72FDC76F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608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37B8B9B-1532-42C6-9518-5A4FFA46DA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146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770105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hele d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-582255"/>
            <a:ext cx="10517113" cy="504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0" y="-381"/>
            <a:ext cx="12192000" cy="6857325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44074A4-CF50-4C78-B45A-809AAE1C0D8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2ABB8A6-5903-42F4-80B8-B80E7DE199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603FA5-FFD5-4564-BBCA-638420254F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01158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34A854-1FA0-4B51-9A92-125BD510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60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B3C54020-6274-482D-BF87-6C38C2F9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74C2B89-1B52-4DA9-B304-A626BCE8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A8AA3559-A58B-438D-A544-F79B7A9C8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6020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rond el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_wi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EA007BEC-B68F-4D17-A66D-5C87F079B473}"/>
              </a:ext>
            </a:extLst>
          </p:cNvPr>
          <p:cNvSpPr>
            <a:spLocks noChangeAspect="1"/>
          </p:cNvSpPr>
          <p:nvPr userDrawn="1"/>
        </p:nvSpPr>
        <p:spPr>
          <a:xfrm>
            <a:off x="465064" y="455811"/>
            <a:ext cx="5943600" cy="594360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Enabling_deltalife_wit">
            <a:extLst>
              <a:ext uri="{FF2B5EF4-FFF2-40B4-BE49-F238E27FC236}">
                <a16:creationId xmlns:a16="http://schemas.microsoft.com/office/drawing/2014/main" id="{CC1AB181-2C98-49C8-B934-9DA01A7107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55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026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9" name="Enabling_deltalife_wit">
            <a:extLst>
              <a:ext uri="{FF2B5EF4-FFF2-40B4-BE49-F238E27FC236}">
                <a16:creationId xmlns:a16="http://schemas.microsoft.com/office/drawing/2014/main" id="{A4EF4C13-16AE-4FBA-9B9D-2EEA812DFA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8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(met animati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ircle Blue">
            <a:extLst>
              <a:ext uri="{FF2B5EF4-FFF2-40B4-BE49-F238E27FC236}">
                <a16:creationId xmlns:a16="http://schemas.microsoft.com/office/drawing/2014/main" id="{E67129F5-F9B1-464C-B563-6456865CCFF2}"/>
              </a:ext>
            </a:extLst>
          </p:cNvPr>
          <p:cNvSpPr>
            <a:spLocks noChangeAspect="1"/>
          </p:cNvSpPr>
          <p:nvPr userDrawn="1"/>
        </p:nvSpPr>
        <p:spPr>
          <a:xfrm>
            <a:off x="4384800" y="1580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Circle Green">
            <a:extLst>
              <a:ext uri="{FF2B5EF4-FFF2-40B4-BE49-F238E27FC236}">
                <a16:creationId xmlns:a16="http://schemas.microsoft.com/office/drawing/2014/main" id="{9D1A10F2-6EA4-4646-94AB-D1971B8790AC}"/>
              </a:ext>
            </a:extLst>
          </p:cNvPr>
          <p:cNvSpPr>
            <a:spLocks noChangeAspect="1"/>
          </p:cNvSpPr>
          <p:nvPr userDrawn="1"/>
        </p:nvSpPr>
        <p:spPr>
          <a:xfrm>
            <a:off x="4240800" y="1796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1DF8627-4105-4921-8328-8A3BE55CDA89}"/>
              </a:ext>
            </a:extLst>
          </p:cNvPr>
          <p:cNvSpPr/>
          <p:nvPr userDrawn="1"/>
        </p:nvSpPr>
        <p:spPr>
          <a:xfrm>
            <a:off x="3123210" y="985652"/>
            <a:ext cx="7030193" cy="4773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1" name="Enabling_deltalife_wit">
            <a:extLst>
              <a:ext uri="{FF2B5EF4-FFF2-40B4-BE49-F238E27FC236}">
                <a16:creationId xmlns:a16="http://schemas.microsoft.com/office/drawing/2014/main" id="{F6979AE7-8CDB-45F8-88A4-AC18A1F0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0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7.40741E-7 L -0.0332 0.0604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7" y="300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2.22222E-6 L 0.04115 -0.0747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-37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3" animBg="1"/>
      <p:bldP spid="10" grpId="0" animBg="1"/>
      <p:bldP spid="10" grpId="1" animBg="1"/>
      <p:bldP spid="10" grpId="3" animBg="1"/>
      <p:bldP spid="3" grpId="0" animBg="1"/>
      <p:bldP spid="12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29" name="Tekstvak 28">
            <a:hlinkClick r:id="rId3"/>
            <a:extLst>
              <a:ext uri="{FF2B5EF4-FFF2-40B4-BE49-F238E27FC236}">
                <a16:creationId xmlns:a16="http://schemas.microsoft.com/office/drawing/2014/main" id="{C731B5EA-6866-4EBE-8138-DEC893F2E2E3}"/>
              </a:ext>
            </a:extLst>
          </p:cNvPr>
          <p:cNvSpPr txBox="1"/>
          <p:nvPr userDrawn="1"/>
        </p:nvSpPr>
        <p:spPr>
          <a:xfrm>
            <a:off x="1260000" y="2267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info@deltares.nl</a:t>
            </a:r>
          </a:p>
        </p:txBody>
      </p:sp>
      <p:sp>
        <p:nvSpPr>
          <p:cNvPr id="30" name="Tekstvak 29">
            <a:hlinkClick r:id="rId4"/>
            <a:extLst>
              <a:ext uri="{FF2B5EF4-FFF2-40B4-BE49-F238E27FC236}">
                <a16:creationId xmlns:a16="http://schemas.microsoft.com/office/drawing/2014/main" id="{B2A41075-9E8D-4E25-B2BA-1D1DD506088A}"/>
              </a:ext>
            </a:extLst>
          </p:cNvPr>
          <p:cNvSpPr txBox="1"/>
          <p:nvPr userDrawn="1"/>
        </p:nvSpPr>
        <p:spPr>
          <a:xfrm>
            <a:off x="4212000" y="1763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1" name="Tekstvak 30">
            <a:hlinkClick r:id="rId5"/>
            <a:extLst>
              <a:ext uri="{FF2B5EF4-FFF2-40B4-BE49-F238E27FC236}">
                <a16:creationId xmlns:a16="http://schemas.microsoft.com/office/drawing/2014/main" id="{58C063EF-2783-4DB8-8B62-49C28C8695C5}"/>
              </a:ext>
            </a:extLst>
          </p:cNvPr>
          <p:cNvSpPr txBox="1"/>
          <p:nvPr userDrawn="1"/>
        </p:nvSpPr>
        <p:spPr>
          <a:xfrm>
            <a:off x="6912000" y="1763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linkedin.com/company/deltares</a:t>
            </a:r>
          </a:p>
        </p:txBody>
      </p:sp>
      <p:sp>
        <p:nvSpPr>
          <p:cNvPr id="32" name="Tekstvak 31">
            <a:hlinkClick r:id="rId6"/>
            <a:extLst>
              <a:ext uri="{FF2B5EF4-FFF2-40B4-BE49-F238E27FC236}">
                <a16:creationId xmlns:a16="http://schemas.microsoft.com/office/drawing/2014/main" id="{5F163D96-77E3-420C-8665-5CE311574B20}"/>
              </a:ext>
            </a:extLst>
          </p:cNvPr>
          <p:cNvSpPr txBox="1"/>
          <p:nvPr userDrawn="1"/>
        </p:nvSpPr>
        <p:spPr>
          <a:xfrm>
            <a:off x="1260000" y="1763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www.deltares.nl</a:t>
            </a:r>
          </a:p>
        </p:txBody>
      </p:sp>
      <p:sp>
        <p:nvSpPr>
          <p:cNvPr id="33" name="Tekstvak 32">
            <a:hlinkClick r:id="rId7"/>
            <a:extLst>
              <a:ext uri="{FF2B5EF4-FFF2-40B4-BE49-F238E27FC236}">
                <a16:creationId xmlns:a16="http://schemas.microsoft.com/office/drawing/2014/main" id="{3B4E325A-D4A5-415E-A8C3-FF4A98631369}"/>
              </a:ext>
            </a:extLst>
          </p:cNvPr>
          <p:cNvSpPr txBox="1"/>
          <p:nvPr userDrawn="1"/>
        </p:nvSpPr>
        <p:spPr>
          <a:xfrm>
            <a:off x="4212000" y="2267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4" name="Tekstvak 33">
            <a:hlinkClick r:id="rId8"/>
            <a:extLst>
              <a:ext uri="{FF2B5EF4-FFF2-40B4-BE49-F238E27FC236}">
                <a16:creationId xmlns:a16="http://schemas.microsoft.com/office/drawing/2014/main" id="{052934D0-6B1B-4AB9-8002-224050C7A1A1}"/>
              </a:ext>
            </a:extLst>
          </p:cNvPr>
          <p:cNvSpPr txBox="1"/>
          <p:nvPr userDrawn="1"/>
        </p:nvSpPr>
        <p:spPr>
          <a:xfrm>
            <a:off x="6912000" y="2267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facebook.com/deltaresNL</a:t>
            </a:r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phic 6">
            <a:hlinkClick r:id="rId6"/>
            <a:extLst>
              <a:ext uri="{FF2B5EF4-FFF2-40B4-BE49-F238E27FC236}">
                <a16:creationId xmlns:a16="http://schemas.microsoft.com/office/drawing/2014/main" id="{0D7005BD-5B17-436C-95BF-D53FCBDA054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6000" y="1764000"/>
            <a:ext cx="306000" cy="306000"/>
          </a:xfrm>
          <a:prstGeom prst="rect">
            <a:avLst/>
          </a:prstGeom>
        </p:spPr>
      </p:pic>
      <p:pic>
        <p:nvPicPr>
          <p:cNvPr id="9" name="Graphic 8">
            <a:hlinkClick r:id="rId5"/>
            <a:extLst>
              <a:ext uri="{FF2B5EF4-FFF2-40B4-BE49-F238E27FC236}">
                <a16:creationId xmlns:a16="http://schemas.microsoft.com/office/drawing/2014/main" id="{48ED5D6E-BB00-4DF8-8A4A-B64CCA32001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000" y="1764000"/>
            <a:ext cx="306000" cy="306000"/>
          </a:xfrm>
          <a:prstGeom prst="rect">
            <a:avLst/>
          </a:prstGeom>
        </p:spPr>
      </p:pic>
      <p:pic>
        <p:nvPicPr>
          <p:cNvPr id="12" name="Graphic 11">
            <a:hlinkClick r:id="rId3"/>
            <a:extLst>
              <a:ext uri="{FF2B5EF4-FFF2-40B4-BE49-F238E27FC236}">
                <a16:creationId xmlns:a16="http://schemas.microsoft.com/office/drawing/2014/main" id="{3D248AEC-10A5-4B7E-BF95-2E949619BAC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56000" y="2268000"/>
            <a:ext cx="306000" cy="306000"/>
          </a:xfrm>
          <a:prstGeom prst="rect">
            <a:avLst/>
          </a:prstGeom>
        </p:spPr>
      </p:pic>
      <p:pic>
        <p:nvPicPr>
          <p:cNvPr id="16" name="Graphic 15">
            <a:hlinkClick r:id="rId8"/>
            <a:extLst>
              <a:ext uri="{FF2B5EF4-FFF2-40B4-BE49-F238E27FC236}">
                <a16:creationId xmlns:a16="http://schemas.microsoft.com/office/drawing/2014/main" id="{54EB740A-0F53-4E1C-8587-DA2F01870AD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408000" y="2268000"/>
            <a:ext cx="306000" cy="306000"/>
          </a:xfrm>
          <a:prstGeom prst="rect">
            <a:avLst/>
          </a:prstGeom>
        </p:spPr>
      </p:pic>
      <p:pic>
        <p:nvPicPr>
          <p:cNvPr id="19" name="Graphic 18">
            <a:hlinkClick r:id="rId4"/>
            <a:extLst>
              <a:ext uri="{FF2B5EF4-FFF2-40B4-BE49-F238E27FC236}">
                <a16:creationId xmlns:a16="http://schemas.microsoft.com/office/drawing/2014/main" id="{3C2A80C3-6754-49BB-AE1D-787E3C8B82C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08000" y="1764000"/>
            <a:ext cx="306000" cy="306000"/>
          </a:xfrm>
          <a:prstGeom prst="rect">
            <a:avLst/>
          </a:prstGeom>
        </p:spPr>
      </p:pic>
      <p:pic>
        <p:nvPicPr>
          <p:cNvPr id="44" name="Graphic 43">
            <a:hlinkClick r:id="rId7"/>
            <a:extLst>
              <a:ext uri="{FF2B5EF4-FFF2-40B4-BE49-F238E27FC236}">
                <a16:creationId xmlns:a16="http://schemas.microsoft.com/office/drawing/2014/main" id="{7232CAEC-F3CE-4040-A772-F8A6B930251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708000" y="2268000"/>
            <a:ext cx="306000" cy="306000"/>
          </a:xfrm>
          <a:prstGeom prst="rect">
            <a:avLst/>
          </a:prstGeom>
        </p:spPr>
      </p:pic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25523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  <p15:guide id="2" orient="horz" pos="2058" userDrawn="1">
          <p15:clr>
            <a:srgbClr val="FBAE40"/>
          </p15:clr>
        </p15:guide>
        <p15:guide id="3" orient="horz" pos="4026" userDrawn="1">
          <p15:clr>
            <a:srgbClr val="FBAE40"/>
          </p15:clr>
        </p15:guide>
        <p15:guide id="4" pos="4044" userDrawn="1">
          <p15:clr>
            <a:srgbClr val="FBAE40"/>
          </p15:clr>
        </p15:guide>
        <p15:guide id="5" pos="4362" userDrawn="1">
          <p15:clr>
            <a:srgbClr val="FBAE40"/>
          </p15:clr>
        </p15:guide>
        <p15:guide id="6" pos="2661" userDrawn="1">
          <p15:clr>
            <a:srgbClr val="FBAE40"/>
          </p15:clr>
        </p15:guide>
        <p15:guide id="7" pos="2343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(Vrij invulba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3" name="Tijdelijke aanduiding voor tekst 3">
            <a:extLst>
              <a:ext uri="{FF2B5EF4-FFF2-40B4-BE49-F238E27FC236}">
                <a16:creationId xmlns:a16="http://schemas.microsoft.com/office/drawing/2014/main" id="{D05F72AB-9143-4CEB-9995-BC46F87996D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60000" y="1764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4" name="Tijdelijke aanduiding voor tekst 3">
            <a:extLst>
              <a:ext uri="{FF2B5EF4-FFF2-40B4-BE49-F238E27FC236}">
                <a16:creationId xmlns:a16="http://schemas.microsoft.com/office/drawing/2014/main" id="{140C74ED-3843-44B5-A036-98F1C0983D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60000" y="2268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7CB3B72F-829E-4802-89CE-5FAA887211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12000" y="1764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6" name="Tijdelijke aanduiding voor tekst 3">
            <a:extLst>
              <a:ext uri="{FF2B5EF4-FFF2-40B4-BE49-F238E27FC236}">
                <a16:creationId xmlns:a16="http://schemas.microsoft.com/office/drawing/2014/main" id="{E96C0F79-C1F5-448A-9B02-130652C5EFD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212000" y="2268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3008B147-EF81-4851-A6A3-FDBC85BB5B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10369" y="1764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D61D01F4-0D94-49A0-A0C6-2A6964B393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910369" y="2268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12238712-852D-4C83-A179-EE0F3F65535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5650" y="1764000"/>
            <a:ext cx="306000" cy="3060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5" name="Tijdelijke aanduiding voor afbeelding 12">
            <a:extLst>
              <a:ext uri="{FF2B5EF4-FFF2-40B4-BE49-F238E27FC236}">
                <a16:creationId xmlns:a16="http://schemas.microsoft.com/office/drawing/2014/main" id="{B94B33D8-9ADC-46F3-9BAD-244DD869287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55650" y="2268000"/>
            <a:ext cx="306000" cy="306000"/>
          </a:xfr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6" name="Tijdelijke aanduiding voor afbeelding 12">
            <a:extLst>
              <a:ext uri="{FF2B5EF4-FFF2-40B4-BE49-F238E27FC236}">
                <a16:creationId xmlns:a16="http://schemas.microsoft.com/office/drawing/2014/main" id="{7B078E79-A086-4E54-9016-28A2DBA0692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708000" y="1764000"/>
            <a:ext cx="306000" cy="306000"/>
          </a:xfr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7" name="Tijdelijke aanduiding voor afbeelding 12">
            <a:extLst>
              <a:ext uri="{FF2B5EF4-FFF2-40B4-BE49-F238E27FC236}">
                <a16:creationId xmlns:a16="http://schemas.microsoft.com/office/drawing/2014/main" id="{9A2E3717-085D-4920-9B0E-8DBF1A42FCA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08000" y="2268000"/>
            <a:ext cx="306000" cy="306000"/>
          </a:xfr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8" name="Tijdelijke aanduiding voor afbeelding 12">
            <a:extLst>
              <a:ext uri="{FF2B5EF4-FFF2-40B4-BE49-F238E27FC236}">
                <a16:creationId xmlns:a16="http://schemas.microsoft.com/office/drawing/2014/main" id="{77467CBB-F989-40AA-BAA1-DDC3FE2145D6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408000" y="1764000"/>
            <a:ext cx="306000" cy="306000"/>
          </a:xfr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ijdelijke aanduiding voor afbeelding 12">
            <a:extLst>
              <a:ext uri="{FF2B5EF4-FFF2-40B4-BE49-F238E27FC236}">
                <a16:creationId xmlns:a16="http://schemas.microsoft.com/office/drawing/2014/main" id="{1C25A578-0CC7-464F-9CFB-1B9EC232EF8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408000" y="2268000"/>
            <a:ext cx="306000" cy="306000"/>
          </a:xfr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0945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  <p15:guide id="2" orient="horz" pos="2058">
          <p15:clr>
            <a:srgbClr val="FBAE40"/>
          </p15:clr>
        </p15:guide>
        <p15:guide id="3" orient="horz" pos="4026">
          <p15:clr>
            <a:srgbClr val="FBAE40"/>
          </p15:clr>
        </p15:guide>
        <p15:guide id="4" pos="4044">
          <p15:clr>
            <a:srgbClr val="FBAE40"/>
          </p15:clr>
        </p15:guide>
        <p15:guide id="5" pos="4362">
          <p15:clr>
            <a:srgbClr val="FBAE40"/>
          </p15:clr>
        </p15:guide>
        <p15:guide id="6" pos="2661">
          <p15:clr>
            <a:srgbClr val="FBAE40"/>
          </p15:clr>
        </p15:guide>
        <p15:guide id="7" pos="23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.Titeldia met vierkan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685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18025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Groen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454C307C-D04D-4709-9FD4-571150894DD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1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Blauw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FE604B20-D198-4E8C-9B1F-0066D909E5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73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 met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EC7CA-9C23-4C8C-8E52-48827CB3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B16DB44-A35C-4555-8271-1BC45D5E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8298A93-251E-4C71-ACF3-6A1388860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E74A889B-77F6-4552-B217-7A2CA16B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EBD329-956B-407B-9AD6-0D41AC6CB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ijdelijke aanduiding voor afbeelding 13">
            <a:extLst>
              <a:ext uri="{FF2B5EF4-FFF2-40B4-BE49-F238E27FC236}">
                <a16:creationId xmlns:a16="http://schemas.microsoft.com/office/drawing/2014/main" id="{29C6F091-D152-418D-B9F8-A87580FF62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3358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afbeelding 13">
            <a:extLst>
              <a:ext uri="{FF2B5EF4-FFF2-40B4-BE49-F238E27FC236}">
                <a16:creationId xmlns:a16="http://schemas.microsoft.com/office/drawing/2014/main" id="{60BE643B-1ED0-4C44-A1BD-69154E5788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73876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2" name="Tijdelijke aanduiding voor afbeelding 13">
            <a:extLst>
              <a:ext uri="{FF2B5EF4-FFF2-40B4-BE49-F238E27FC236}">
                <a16:creationId xmlns:a16="http://schemas.microsoft.com/office/drawing/2014/main" id="{A065EEC8-0E39-4605-AE1D-D95CBC9048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14164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3" name="Tijdelijke aanduiding voor afbeelding 13">
            <a:extLst>
              <a:ext uri="{FF2B5EF4-FFF2-40B4-BE49-F238E27FC236}">
                <a16:creationId xmlns:a16="http://schemas.microsoft.com/office/drawing/2014/main" id="{48162130-D103-42A6-B07E-E8EF0590181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54452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4" name="Tijdelijke aanduiding voor afbeelding 13">
            <a:extLst>
              <a:ext uri="{FF2B5EF4-FFF2-40B4-BE49-F238E27FC236}">
                <a16:creationId xmlns:a16="http://schemas.microsoft.com/office/drawing/2014/main" id="{7250C887-952A-4DC1-8215-8DFA36C6ED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94740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5" name="Tijdelijke aanduiding voor afbeelding 13">
            <a:extLst>
              <a:ext uri="{FF2B5EF4-FFF2-40B4-BE49-F238E27FC236}">
                <a16:creationId xmlns:a16="http://schemas.microsoft.com/office/drawing/2014/main" id="{B0075813-47FE-4243-A0DB-86635BED62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3502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6" name="Tijdelijke aanduiding voor afbeelding 13">
            <a:extLst>
              <a:ext uri="{FF2B5EF4-FFF2-40B4-BE49-F238E27FC236}">
                <a16:creationId xmlns:a16="http://schemas.microsoft.com/office/drawing/2014/main" id="{B8D44326-7D12-4338-99E1-2E879D21A25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75317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4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2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CBD4A7-30E2-4E78-B4FA-A8B2C41A6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89361EE-4435-4145-8E9D-4F0A53E9E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DFBB55-F053-4FC0-8FD6-FD27BC57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220EB44-40D1-4CAF-8FFD-29202A0A5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564A6160-4B2C-4199-AB7C-023FEDE195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5650" y="1768763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8" name="Tijdelijke aanduiding voor inhoud 6">
            <a:extLst>
              <a:ext uri="{FF2B5EF4-FFF2-40B4-BE49-F238E27FC236}">
                <a16:creationId xmlns:a16="http://schemas.microsoft.com/office/drawing/2014/main" id="{A7315F35-EA75-4506-B955-CB617ACBDB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1825" y="1770636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359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met tit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360240-711C-40DC-B819-28D5F76E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2125"/>
            <a:ext cx="5065347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85B8C4-FFE1-4941-89E1-E5B658D71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650" y="2556001"/>
            <a:ext cx="5065347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244503-4D19-475F-8DE3-680EA8CDC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0997" y="1762125"/>
            <a:ext cx="5087002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D37810D-DEFA-432E-B30A-7F13B7EF0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997" y="2556001"/>
            <a:ext cx="5087002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D5B83A0-F52F-4A50-A779-6FBDEC06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0DF3265-27D0-49AD-8963-A3EC3CB2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32C89B3-2645-49EA-AE6E-C0189B3A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CFFACB9-41BE-4C1C-8FD9-C0590014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474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77C9B-D616-43D5-9E9C-399615DA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97891F0-8DCB-4D52-8695-2AD66508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B044C9F-B1E5-43F8-ABA5-F8A0AF3B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14021C5-B1DD-464A-832F-A03BCAB5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96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Footer Bar">
            <a:extLst>
              <a:ext uri="{FF2B5EF4-FFF2-40B4-BE49-F238E27FC236}">
                <a16:creationId xmlns:a16="http://schemas.microsoft.com/office/drawing/2014/main" id="{022EB8B7-6824-4AED-BB2B-C0B109993AD1}"/>
              </a:ext>
            </a:extLst>
          </p:cNvPr>
          <p:cNvGrpSpPr/>
          <p:nvPr userDrawn="1"/>
        </p:nvGrpSpPr>
        <p:grpSpPr>
          <a:xfrm>
            <a:off x="11742000" y="0"/>
            <a:ext cx="450000" cy="6858000"/>
            <a:chOff x="11742000" y="0"/>
            <a:chExt cx="450000" cy="6858000"/>
          </a:xfrm>
          <a:solidFill>
            <a:schemeClr val="accent2">
              <a:alpha val="5882"/>
            </a:schemeClr>
          </a:solidFill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F9EE001-C15B-435E-9F44-1622C159FC17}"/>
                </a:ext>
              </a:extLst>
            </p:cNvPr>
            <p:cNvSpPr/>
            <p:nvPr userDrawn="1"/>
          </p:nvSpPr>
          <p:spPr>
            <a:xfrm>
              <a:off x="11742000" y="0"/>
              <a:ext cx="450000" cy="6858000"/>
            </a:xfrm>
            <a:prstGeom prst="rect">
              <a:avLst/>
            </a:prstGeom>
            <a:solidFill>
              <a:srgbClr val="F1F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32440EA2-337B-4EDA-9C88-10B9002EF364}"/>
                </a:ext>
              </a:extLst>
            </p:cNvPr>
            <p:cNvCxnSpPr/>
            <p:nvPr userDrawn="1"/>
          </p:nvCxnSpPr>
          <p:spPr>
            <a:xfrm>
              <a:off x="11801530" y="6081711"/>
              <a:ext cx="324000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8E966F5-006F-433A-9691-0B17633B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 err="1"/>
              <a:t>Dia</a:t>
            </a:r>
            <a:r>
              <a:rPr lang="en-GB" dirty="0"/>
              <a:t> met </a:t>
            </a:r>
            <a:r>
              <a:rPr lang="en-GB" dirty="0" err="1"/>
              <a:t>tekst</a:t>
            </a:r>
            <a:r>
              <a:rPr lang="en-GB" dirty="0"/>
              <a:t>. </a:t>
            </a:r>
            <a:r>
              <a:rPr lang="en-GB" dirty="0" err="1"/>
              <a:t>Voorbeeld</a:t>
            </a:r>
            <a:r>
              <a:rPr lang="en-GB" dirty="0"/>
              <a:t> van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lange</a:t>
            </a:r>
            <a:r>
              <a:rPr lang="en-GB" dirty="0"/>
              <a:t> </a:t>
            </a:r>
            <a:r>
              <a:rPr lang="en-GB" dirty="0" err="1"/>
              <a:t>tekst</a:t>
            </a:r>
            <a:r>
              <a:rPr lang="en-GB" dirty="0"/>
              <a:t> over twee regels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1B2E2CE-1F7F-4603-9A75-FEAAFF738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Level 1, default bullets</a:t>
            </a:r>
          </a:p>
          <a:p>
            <a:pPr lvl="1"/>
            <a:r>
              <a:rPr lang="en-GB" dirty="0"/>
              <a:t>Level 2, (sub bullets)</a:t>
            </a:r>
          </a:p>
          <a:p>
            <a:pPr lvl="2"/>
            <a:r>
              <a:rPr lang="en-GB" dirty="0"/>
              <a:t>Level 3 (</a:t>
            </a:r>
            <a:r>
              <a:rPr lang="en-GB" dirty="0" err="1"/>
              <a:t>bodytext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Level 4 (Subtitle)</a:t>
            </a:r>
          </a:p>
          <a:p>
            <a:pPr lvl="4"/>
            <a:r>
              <a:rPr lang="en-GB" dirty="0"/>
              <a:t>Level 5 (numbers)</a:t>
            </a:r>
          </a:p>
          <a:p>
            <a:pPr lvl="5"/>
            <a:r>
              <a:rPr lang="en-GB" dirty="0"/>
              <a:t>Level (sub numbers)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E4571E1-7B78-4AC3-AB7A-7A15720DF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420000" y="4157669"/>
            <a:ext cx="153888" cy="148589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sz="1000" b="0">
                <a:solidFill>
                  <a:srgbClr val="E6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04B6D2-F868-492E-8371-701F4F999C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89372" y="541695"/>
            <a:ext cx="153888" cy="5101869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lang="nl-NL" sz="1000" b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F491C4D-045B-4D79-8E4E-A715678EC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3163" y="6413498"/>
            <a:ext cx="450000" cy="18466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42B3F14-D836-496B-80A2-23BE75BD68CB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Deltares_Logo_klein">
            <a:extLst>
              <a:ext uri="{FF2B5EF4-FFF2-40B4-BE49-F238E27FC236}">
                <a16:creationId xmlns:a16="http://schemas.microsoft.com/office/drawing/2014/main" id="{CA5E38F1-EE2E-4740-B411-6A2F5838BECA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756" y="6267123"/>
            <a:ext cx="1188000" cy="3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5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47" r:id="rId3"/>
    <p:sldLayoutId id="2147483691" r:id="rId4"/>
    <p:sldLayoutId id="2147483692" r:id="rId5"/>
    <p:sldLayoutId id="2147483664" r:id="rId6"/>
    <p:sldLayoutId id="2147483687" r:id="rId7"/>
    <p:sldLayoutId id="2147483689" r:id="rId8"/>
    <p:sldLayoutId id="2147483690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96" r:id="rId17"/>
    <p:sldLayoutId id="2147483682" r:id="rId18"/>
    <p:sldLayoutId id="2147483683" r:id="rId19"/>
    <p:sldLayoutId id="2147483749" r:id="rId20"/>
    <p:sldLayoutId id="2147483681" r:id="rId21"/>
    <p:sldLayoutId id="2147483752" r:id="rId22"/>
    <p:sldLayoutId id="2147483699" r:id="rId23"/>
    <p:sldLayoutId id="2147483748" r:id="rId24"/>
    <p:sldLayoutId id="2147483656" r:id="rId25"/>
    <p:sldLayoutId id="2147483753" r:id="rId26"/>
    <p:sldLayoutId id="2147483698" r:id="rId27"/>
    <p:sldLayoutId id="2147483754" r:id="rId28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24000" indent="-324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48000" indent="-324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24000" indent="-324000" algn="l" defTabSz="914400" rtl="0" eaLnBrk="1" latinLnBrk="0" hangingPunct="1">
        <a:lnSpc>
          <a:spcPct val="90000"/>
        </a:lnSpc>
        <a:spcBef>
          <a:spcPts val="1000"/>
        </a:spcBef>
        <a:buSzPct val="90000"/>
        <a:buFont typeface="+mj-lt"/>
        <a:buAutoNum type="arabicPeriod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648000" indent="-324000" algn="l" defTabSz="914400" rtl="0" eaLnBrk="1" latinLnBrk="0" hangingPunct="1">
        <a:lnSpc>
          <a:spcPct val="90000"/>
        </a:lnSpc>
        <a:spcBef>
          <a:spcPts val="500"/>
        </a:spcBef>
        <a:buSzPct val="95000"/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110" userDrawn="1">
          <p15:clr>
            <a:srgbClr val="F26B43"/>
          </p15:clr>
        </p15:guide>
        <p15:guide id="3" pos="476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6" pos="792" userDrawn="1">
          <p15:clr>
            <a:srgbClr val="F26B43"/>
          </p15:clr>
        </p15:guide>
        <p15:guide id="7" orient="horz" pos="3833" userDrawn="1">
          <p15:clr>
            <a:srgbClr val="F26B43"/>
          </p15:clr>
        </p15:guide>
        <p15:guide id="8" orient="horz" pos="336" userDrawn="1">
          <p15:clr>
            <a:srgbClr val="F26B43"/>
          </p15:clr>
        </p15:guide>
        <p15:guide id="9" pos="7098" userDrawn="1">
          <p15:clr>
            <a:srgbClr val="F26B43"/>
          </p15:clr>
        </p15:guide>
        <p15:guide id="10" pos="740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plo.nl/thema/water/applicaties-modellen/watermanagementmodellen/d-fast/" TargetMode="External"/><Relationship Id="rId2" Type="http://schemas.openxmlformats.org/officeDocument/2006/relationships/hyperlink" Target="https://svn.oss.deltares.nl/repos/openearthtools/trunk/python/applications/coastalhazardstoolkit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c-scale-community/use-case-hisea/blob/main/notebooks/visualise_delft3dfm.ipynb" TargetMode="External"/><Relationship Id="rId4" Type="http://schemas.openxmlformats.org/officeDocument/2006/relationships/hyperlink" Target="https://github.com/openearth/delft3dfmpy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hyperlink" Target="https://github.com/Deltares/xugrid" TargetMode="External"/><Relationship Id="rId7" Type="http://schemas.openxmlformats.org/officeDocument/2006/relationships/hyperlink" Target="https://mybinder.org/v2/gh/Deltares/dfm_tools/HEAD" TargetMode="External"/><Relationship Id="rId12" Type="http://schemas.openxmlformats.org/officeDocument/2006/relationships/image" Target="../media/image27.png"/><Relationship Id="rId2" Type="http://schemas.openxmlformats.org/officeDocument/2006/relationships/hyperlink" Target="https://github.com/pydata/xarray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Deltares/dfm_tools/blob/master/notebooks" TargetMode="External"/><Relationship Id="rId11" Type="http://schemas.openxmlformats.org/officeDocument/2006/relationships/image" Target="../media/image26.png"/><Relationship Id="rId5" Type="http://schemas.openxmlformats.org/officeDocument/2006/relationships/hyperlink" Target="https://github.com/Deltares/dfm_tools" TargetMode="External"/><Relationship Id="rId10" Type="http://schemas.openxmlformats.org/officeDocument/2006/relationships/image" Target="../media/image25.png"/><Relationship Id="rId4" Type="http://schemas.openxmlformats.org/officeDocument/2006/relationships/hyperlink" Target="https://github.com/Deltares/HYDROLIB-core/" TargetMode="External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ltares/HYDROLIB-core" TargetMode="External"/><Relationship Id="rId2" Type="http://schemas.openxmlformats.org/officeDocument/2006/relationships/hyperlink" Target="https://deltares.github.io/HYDROLIB-core/0.3.1/topics/dhydro_support/" TargetMode="Externa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png"/><Relationship Id="rId4" Type="http://schemas.openxmlformats.org/officeDocument/2006/relationships/image" Target="../media/image3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Tijdelijke aanduiding voor afbeelding 17">
            <a:extLst>
              <a:ext uri="{FF2B5EF4-FFF2-40B4-BE49-F238E27FC236}">
                <a16:creationId xmlns:a16="http://schemas.microsoft.com/office/drawing/2014/main" id="{AA69BC65-8AFE-4119-BE77-AE1B7096E43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" r="42"/>
          <a:stretch>
            <a:fillRect/>
          </a:stretch>
        </p:blipFill>
        <p:spPr/>
      </p:pic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B7F9F16-38F3-4C18-8CF0-49A766FBC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Jelmer Veenstra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838C8FD7-55FC-4DBD-825A-309E45D66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input and output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D510B812-7AC5-475D-ACB5-69A9EF35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54CBD-3E88-4C59-867A-5978B9096A04}" type="datetime1">
              <a:rPr lang="nl-NL" smtClean="0"/>
              <a:t>21-11-2022</a:t>
            </a:fld>
            <a:endParaRPr lang="en-GB" dirty="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18D4A5E8-322A-4392-899C-82090DBD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D010081-142B-471A-8A79-433EA62F4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dfm_tools</a:t>
            </a:r>
            <a:br>
              <a:rPr lang="en-GB" dirty="0"/>
            </a:br>
            <a:endParaRPr lang="en-GB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27F40214-05A9-459B-91CB-FE5EED0528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8310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5A46F04-BB9F-49BB-82A4-ECE052506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165" y="259836"/>
            <a:ext cx="4517701" cy="33882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5C6B98-1E05-4733-BF63-48B890F4B7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904" b="12798"/>
          <a:stretch/>
        </p:blipFill>
        <p:spPr>
          <a:xfrm>
            <a:off x="293745" y="3962630"/>
            <a:ext cx="5720461" cy="288730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9186E-71BF-475D-8E2B-788614B10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2" y="1762124"/>
            <a:ext cx="6554542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/</a:t>
            </a:r>
            <a:r>
              <a:rPr lang="en-US" dirty="0" err="1"/>
              <a:t>xugrid</a:t>
            </a:r>
            <a:r>
              <a:rPr lang="en-US" dirty="0"/>
              <a:t> for reading D-</a:t>
            </a:r>
            <a:r>
              <a:rPr lang="en-US" dirty="0" err="1"/>
              <a:t>FlowFM</a:t>
            </a:r>
            <a:r>
              <a:rPr lang="en-US" dirty="0"/>
              <a:t> (unstructured) map/</a:t>
            </a:r>
            <a:r>
              <a:rPr lang="en-US" dirty="0" err="1"/>
              <a:t>fou</a:t>
            </a:r>
            <a:r>
              <a:rPr lang="en-US" dirty="0"/>
              <a:t>/</a:t>
            </a:r>
            <a:r>
              <a:rPr lang="en-US" dirty="0" err="1"/>
              <a:t>rst</a:t>
            </a:r>
            <a:r>
              <a:rPr lang="en-US" dirty="0"/>
              <a:t>/net files</a:t>
            </a:r>
          </a:p>
          <a:p>
            <a:r>
              <a:rPr lang="en-US" dirty="0"/>
              <a:t>supports partitions (handling of ghost cells)</a:t>
            </a:r>
          </a:p>
          <a:p>
            <a:r>
              <a:rPr lang="en-US" dirty="0"/>
              <a:t>select data based on variable and dimensions (time/layer/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satellite backgrounds with </a:t>
            </a:r>
            <a:r>
              <a:rPr lang="en-US" dirty="0" err="1"/>
              <a:t>contextily</a:t>
            </a:r>
            <a:endParaRPr lang="en-US" dirty="0"/>
          </a:p>
          <a:p>
            <a:r>
              <a:rPr lang="en-US" dirty="0"/>
              <a:t>3D slicing: next slide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E7EA9-EC04-4FBA-9978-BFE8918E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mapfiles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F5487-FD8B-4195-B871-72186BE5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B5537-25F5-4B02-8800-12AAFAC9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10</a:t>
            </a:fld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34D10-9449-4C0A-A38C-B3CADEADE9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305" b="9055"/>
          <a:stretch/>
        </p:blipFill>
        <p:spPr>
          <a:xfrm>
            <a:off x="6052980" y="3648112"/>
            <a:ext cx="5959048" cy="320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96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given a polyline (blue)</a:t>
            </a:r>
          </a:p>
          <a:p>
            <a:r>
              <a:rPr lang="en-US" dirty="0"/>
              <a:t>slice trough 3D partitioned FM map data</a:t>
            </a:r>
          </a:p>
          <a:p>
            <a:r>
              <a:rPr lang="en-US" dirty="0"/>
              <a:t>returns and </a:t>
            </a:r>
            <a:r>
              <a:rPr lang="en-US" dirty="0" err="1"/>
              <a:t>xugrid</a:t>
            </a:r>
            <a:r>
              <a:rPr lang="en-US" dirty="0"/>
              <a:t> </a:t>
            </a:r>
            <a:r>
              <a:rPr lang="en-US" dirty="0" err="1"/>
              <a:t>DataArray</a:t>
            </a:r>
            <a:r>
              <a:rPr lang="en-US" dirty="0"/>
              <a:t> so plotting is easy</a:t>
            </a:r>
            <a:endParaRPr lang="nl-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slice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11</a:t>
            </a:fld>
            <a:endParaRPr lang="nl-N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6610C-FAC1-4FC8-B14A-6F3814E1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996" y="1118638"/>
            <a:ext cx="3872636" cy="2904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B7CBA-F190-4F2F-B310-71194075E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52" y="3888562"/>
            <a:ext cx="3970471" cy="2977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D438C-6A47-4015-9F3F-F5D7500B1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569" y="3780268"/>
            <a:ext cx="4103643" cy="30777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FEC2B3-9108-4B9D-A8C0-1B18EDB2B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661" y="1253192"/>
            <a:ext cx="3513827" cy="263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90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50DE-1D3F-4138-9E5D-279A0DAB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cartopy</a:t>
            </a:r>
            <a:r>
              <a:rPr lang="en-US" dirty="0"/>
              <a:t> </a:t>
            </a:r>
            <a:r>
              <a:rPr lang="en-US" dirty="0" err="1"/>
              <a:t>basemaps</a:t>
            </a:r>
            <a:r>
              <a:rPr lang="en-US" dirty="0"/>
              <a:t> and coastlines/borders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887C1-00E8-4C15-A7B0-87E605864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81BA7-B49A-4C8A-9B6F-FE4FD95D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E050B0-FCBF-450D-BE3A-DC5C88AF01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 for almost any </a:t>
            </a:r>
            <a:r>
              <a:rPr lang="en-US" dirty="0" err="1"/>
              <a:t>epsg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1DC20-8D5E-4765-BD5A-B6922B5D9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48" y="2561334"/>
            <a:ext cx="7445867" cy="41365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DF2A-63FD-42D0-8999-6F17D336B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129" y="1002735"/>
            <a:ext cx="5007034" cy="58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56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DA0E52E-E76B-44EA-9E95-C963F45B8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" t="2430" r="2562" b="3333"/>
          <a:stretch/>
        </p:blipFill>
        <p:spPr>
          <a:xfrm>
            <a:off x="7232030" y="837140"/>
            <a:ext cx="4782893" cy="3561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1D2CAB-0A2D-4817-A0CC-FD1F88F0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vector plots for </a:t>
            </a:r>
            <a:r>
              <a:rPr lang="en-US" dirty="0" err="1"/>
              <a:t>regulargrids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A0400F-4BED-4E4C-ADBF-DB0D1CF20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8432F-79F6-444E-AABC-D4A0E2CE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F0552-D50A-44E4-A558-79706324E3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5705534" cy="4322763"/>
          </a:xfrm>
        </p:spPr>
        <p:txBody>
          <a:bodyPr/>
          <a:lstStyle/>
          <a:p>
            <a:r>
              <a:rPr lang="en-US" dirty="0"/>
              <a:t>support for any other </a:t>
            </a:r>
            <a:r>
              <a:rPr lang="en-US" dirty="0" err="1"/>
              <a:t>netCDF</a:t>
            </a:r>
            <a:endParaRPr lang="en-US" dirty="0"/>
          </a:p>
          <a:p>
            <a:r>
              <a:rPr lang="en-US" dirty="0"/>
              <a:t>e.g.: SFINCS, Delft3D4, </a:t>
            </a:r>
            <a:r>
              <a:rPr lang="en-US" dirty="0" err="1"/>
              <a:t>oceanmodels</a:t>
            </a:r>
            <a:r>
              <a:rPr lang="en-US" dirty="0"/>
              <a:t>, </a:t>
            </a:r>
            <a:r>
              <a:rPr lang="en-US" dirty="0" err="1"/>
              <a:t>meteomodels</a:t>
            </a:r>
            <a:endParaRPr lang="nl-NL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DF1A8138-8695-4DC9-B726-1EECF672BF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5DADF14-87F6-42FC-B2B4-4C6231BBF5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"/>
          <a:stretch/>
        </p:blipFill>
        <p:spPr>
          <a:xfrm>
            <a:off x="48056" y="2527539"/>
            <a:ext cx="5489023" cy="41777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E0A49E-3645-4951-9FFA-9A2681B93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290" y="4407971"/>
            <a:ext cx="6108370" cy="22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27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6EAA1-8978-4E16-B203-4B0B6796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Next steps</a:t>
            </a:r>
            <a:endParaRPr lang="nl-NL" dirty="0">
              <a:highlight>
                <a:srgbClr val="FFFF00"/>
              </a:highlight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E5D58-7374-421A-A4E6-D9E0EEDC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0DBB3-1693-4DE8-BDA3-B890FBB0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DA959-4F26-4641-AA45-29D0175116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r>
              <a:rPr lang="nl-NL" dirty="0">
                <a:highlight>
                  <a:srgbClr val="FFFF00"/>
                </a:highlight>
              </a:rPr>
              <a:t>uitbreiding/</a:t>
            </a:r>
            <a:r>
              <a:rPr lang="nl-NL" dirty="0" err="1">
                <a:highlight>
                  <a:srgbClr val="FFFF00"/>
                </a:highlight>
              </a:rPr>
              <a:t>improvements</a:t>
            </a:r>
            <a:r>
              <a:rPr lang="nl-NL" dirty="0">
                <a:highlight>
                  <a:srgbClr val="FFFF00"/>
                </a:highlight>
              </a:rPr>
              <a:t>: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support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D3D4? &gt; overleg met Bert/Isabel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extra </a:t>
            </a:r>
            <a:r>
              <a:rPr lang="nl-NL" dirty="0" err="1">
                <a:highlight>
                  <a:srgbClr val="FFFF00"/>
                </a:highlight>
              </a:rPr>
              <a:t>models</a:t>
            </a:r>
            <a:r>
              <a:rPr lang="nl-NL" dirty="0">
                <a:highlight>
                  <a:srgbClr val="FFFF00"/>
                </a:highlight>
              </a:rPr>
              <a:t>/sources 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download/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evt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xESMF</a:t>
            </a:r>
            <a:r>
              <a:rPr lang="nl-NL" dirty="0">
                <a:highlight>
                  <a:srgbClr val="FFFF00"/>
                </a:highlight>
              </a:rPr>
              <a:t> </a:t>
            </a:r>
            <a:r>
              <a:rPr lang="nl-NL" dirty="0" err="1">
                <a:highlight>
                  <a:srgbClr val="FFFF00"/>
                </a:highlight>
              </a:rPr>
              <a:t>for</a:t>
            </a:r>
            <a:r>
              <a:rPr lang="nl-NL" dirty="0">
                <a:highlight>
                  <a:srgbClr val="FFFF00"/>
                </a:highlight>
              </a:rPr>
              <a:t> CMCC, </a:t>
            </a:r>
            <a:r>
              <a:rPr lang="en-US" dirty="0">
                <a:highlight>
                  <a:srgbClr val="FFFF00"/>
                </a:highlight>
              </a:rPr>
              <a:t>climate forcing cmip6 procedure (=</a:t>
            </a:r>
            <a:r>
              <a:rPr lang="en-US" dirty="0" err="1">
                <a:highlight>
                  <a:srgbClr val="FFFF00"/>
                </a:highlight>
              </a:rPr>
              <a:t>calendarconversion</a:t>
            </a:r>
            <a:r>
              <a:rPr lang="en-US" dirty="0">
                <a:highlight>
                  <a:srgbClr val="FFFF00"/>
                </a:highlight>
              </a:rPr>
              <a:t>)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others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ini</a:t>
            </a:r>
            <a:r>
              <a:rPr lang="nl-NL" dirty="0">
                <a:highlight>
                  <a:srgbClr val="FFFF00"/>
                </a:highlight>
              </a:rPr>
              <a:t> field uit 2D/3D map/</a:t>
            </a:r>
            <a:r>
              <a:rPr lang="nl-NL" dirty="0" err="1">
                <a:highlight>
                  <a:srgbClr val="FFFF00"/>
                </a:highlight>
              </a:rPr>
              <a:t>rst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 err="1">
                <a:highlight>
                  <a:srgbClr val="FFFF00"/>
                </a:highlight>
              </a:rPr>
              <a:t>gtsm</a:t>
            </a:r>
            <a:r>
              <a:rPr lang="nl-NL" dirty="0">
                <a:highlight>
                  <a:srgbClr val="FFFF00"/>
                </a:highlight>
              </a:rPr>
              <a:t> voorbeeld?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monthly/daily means or depth average of his/map fields (to show power of pandas/</a:t>
            </a:r>
            <a:r>
              <a:rPr lang="en-US" dirty="0" err="1">
                <a:highlight>
                  <a:srgbClr val="FFFF00"/>
                </a:highlight>
              </a:rPr>
              <a:t>xarray</a:t>
            </a:r>
            <a:r>
              <a:rPr lang="en-US" dirty="0">
                <a:highlight>
                  <a:srgbClr val="FFFF00"/>
                </a:highlight>
              </a:rPr>
              <a:t>)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find nearest point in his/map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where/</a:t>
            </a:r>
            <a:r>
              <a:rPr lang="en-US" dirty="0" err="1">
                <a:highlight>
                  <a:srgbClr val="FFFF00"/>
                </a:highlight>
              </a:rPr>
              <a:t>sel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voor</a:t>
            </a:r>
            <a:r>
              <a:rPr lang="en-US" dirty="0">
                <a:highlight>
                  <a:srgbClr val="FFFF00"/>
                </a:highlight>
              </a:rPr>
              <a:t> map (extent </a:t>
            </a:r>
            <a:r>
              <a:rPr lang="en-US" dirty="0" err="1">
                <a:highlight>
                  <a:srgbClr val="FFFF00"/>
                </a:highlight>
              </a:rPr>
              <a:t>masken</a:t>
            </a:r>
            <a:r>
              <a:rPr lang="en-US" dirty="0">
                <a:highlight>
                  <a:srgbClr val="FFFF00"/>
                </a:highlight>
              </a:rPr>
              <a:t>/</a:t>
            </a:r>
            <a:r>
              <a:rPr lang="en-US" dirty="0" err="1">
                <a:highlight>
                  <a:srgbClr val="FFFF00"/>
                </a:highlight>
              </a:rPr>
              <a:t>croppen</a:t>
            </a:r>
            <a:r>
              <a:rPr lang="en-US" dirty="0">
                <a:highlight>
                  <a:srgbClr val="FFFF00"/>
                </a:highlight>
              </a:rPr>
              <a:t>), </a:t>
            </a:r>
            <a:r>
              <a:rPr lang="en-US" dirty="0" err="1">
                <a:highlight>
                  <a:srgbClr val="FFFF00"/>
                </a:highlight>
              </a:rPr>
              <a:t>sel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werkt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nog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niet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helemaal</a:t>
            </a:r>
            <a:r>
              <a:rPr lang="en-US" dirty="0">
                <a:highlight>
                  <a:srgbClr val="FFFF00"/>
                </a:highlight>
              </a:rPr>
              <a:t> in </a:t>
            </a:r>
            <a:r>
              <a:rPr lang="en-US" dirty="0" err="1">
                <a:highlight>
                  <a:srgbClr val="FFFF00"/>
                </a:highlight>
              </a:rPr>
              <a:t>xugrid</a:t>
            </a:r>
            <a:endParaRPr lang="en-US" dirty="0">
              <a:highlight>
                <a:srgbClr val="FFFF00"/>
              </a:highlight>
            </a:endParaRPr>
          </a:p>
          <a:p>
            <a:pPr lvl="1"/>
            <a:r>
              <a:rPr lang="en-US" dirty="0">
                <a:highlight>
                  <a:srgbClr val="FFFF00"/>
                </a:highlight>
              </a:rPr>
              <a:t>edge plot (merging edge partitions currently fails)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biesbosch</a:t>
            </a:r>
            <a:r>
              <a:rPr lang="nl-NL" dirty="0">
                <a:highlight>
                  <a:srgbClr val="FFFF00"/>
                </a:highlight>
              </a:rPr>
              <a:t> toevoegen: </a:t>
            </a:r>
            <a:r>
              <a:rPr lang="nl-NL" dirty="0"/>
              <a:t>c:\DATA\dfm_tools_testdata\hydrolib_nc\bb_fact2_009a_net.nc</a:t>
            </a:r>
            <a:endParaRPr lang="nl-NL" dirty="0">
              <a:highlight>
                <a:srgbClr val="FFFF00"/>
              </a:highlight>
            </a:endParaRP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</a:t>
            </a:r>
            <a:r>
              <a:rPr lang="nl-NL" dirty="0" err="1">
                <a:highlight>
                  <a:srgbClr val="FFFF00"/>
                </a:highlight>
              </a:rPr>
              <a:t>rmm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tcoms</a:t>
            </a:r>
            <a:r>
              <a:rPr lang="nl-NL" dirty="0">
                <a:highlight>
                  <a:srgbClr val="FFFF00"/>
                </a:highlight>
              </a:rPr>
              <a:t> (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map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 (</a:t>
            </a:r>
            <a:r>
              <a:rPr lang="nl-NL" dirty="0" err="1">
                <a:highlight>
                  <a:srgbClr val="FFFF00"/>
                </a:highlight>
              </a:rPr>
              <a:t>simple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wl</a:t>
            </a:r>
            <a:r>
              <a:rPr lang="nl-NL" dirty="0">
                <a:highlight>
                  <a:srgbClr val="FFFF00"/>
                </a:highlight>
              </a:rPr>
              <a:t> and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/sigma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z</a:t>
            </a:r>
            <a:r>
              <a:rPr lang="nl-NL" dirty="0">
                <a:highlight>
                  <a:srgbClr val="FFFF00"/>
                </a:highlight>
              </a:rPr>
              <a:t>?) (400sec TK?)</a:t>
            </a:r>
          </a:p>
          <a:p>
            <a:pPr lvl="1"/>
            <a:r>
              <a:rPr lang="nl-NL" dirty="0">
                <a:highlight>
                  <a:srgbClr val="FFFF00"/>
                </a:highlight>
              </a:rPr>
              <a:t>nesting FM in FM? (</a:t>
            </a:r>
            <a:r>
              <a:rPr lang="nl-NL" dirty="0" err="1">
                <a:highlight>
                  <a:srgbClr val="FFFF00"/>
                </a:highlight>
              </a:rPr>
              <a:t>invdist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interpolate</a:t>
            </a:r>
            <a:r>
              <a:rPr lang="nl-NL" dirty="0">
                <a:highlight>
                  <a:srgbClr val="FFFF00"/>
                </a:highlight>
              </a:rPr>
              <a:t> his </a:t>
            </a:r>
            <a:r>
              <a:rPr lang="nl-NL" dirty="0" err="1">
                <a:highlight>
                  <a:srgbClr val="FFFF00"/>
                </a:highlight>
              </a:rPr>
              <a:t>to</a:t>
            </a:r>
            <a:r>
              <a:rPr lang="nl-NL" dirty="0">
                <a:highlight>
                  <a:srgbClr val="FFFF00"/>
                </a:highlight>
              </a:rPr>
              <a:t> obs/</a:t>
            </a:r>
            <a:r>
              <a:rPr lang="nl-NL" dirty="0" err="1">
                <a:highlight>
                  <a:srgbClr val="FFFF00"/>
                </a:highlight>
              </a:rPr>
              <a:t>plipoints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pPr lvl="1"/>
            <a:endParaRPr lang="nl-NL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69729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F3DC-42E6-49F4-AB4E-DA7A3C2E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Overlap </a:t>
            </a:r>
            <a:r>
              <a:rPr lang="en-US" dirty="0" err="1"/>
              <a:t>afstemmen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DF3A7F-0310-4CEC-90A0-B69E250C4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D36BC-8C21-4205-BD40-EE21A9BF6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15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EE4355-135B-4FE2-A3EA-63D09A3217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>
                <a:highlight>
                  <a:srgbClr val="FFFF00"/>
                </a:highlight>
              </a:rPr>
              <a:t>dfm_tools</a:t>
            </a:r>
            <a:r>
              <a:rPr lang="nl-NL" dirty="0">
                <a:highlight>
                  <a:srgbClr val="FFFF00"/>
                </a:highlight>
              </a:rPr>
              <a:t> (Jelmer Veenstra)</a:t>
            </a:r>
          </a:p>
          <a:p>
            <a:r>
              <a:rPr lang="nl-NL" strike="sngStrike" dirty="0" err="1">
                <a:highlight>
                  <a:srgbClr val="FFFF00"/>
                </a:highlight>
              </a:rPr>
              <a:t>hydrolib-core</a:t>
            </a:r>
            <a:r>
              <a:rPr lang="nl-NL" strike="sngStrike" dirty="0">
                <a:highlight>
                  <a:srgbClr val="FFFF00"/>
                </a:highlight>
              </a:rPr>
              <a:t> (Arthur van Dam)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r>
              <a:rPr lang="nl-NL" strike="sngStrike" dirty="0" err="1">
                <a:highlight>
                  <a:srgbClr val="FFFF00"/>
                </a:highlight>
              </a:rPr>
              <a:t>xugrid</a:t>
            </a:r>
            <a:r>
              <a:rPr lang="nl-NL" strike="sngStrike" dirty="0">
                <a:highlight>
                  <a:srgbClr val="FFFF00"/>
                </a:highlight>
              </a:rPr>
              <a:t> (Huite Bootsma) &gt; is nu </a:t>
            </a:r>
            <a:r>
              <a:rPr lang="nl-NL" strike="sngStrike" dirty="0" err="1">
                <a:highlight>
                  <a:srgbClr val="FFFF00"/>
                </a:highlight>
              </a:rPr>
              <a:t>dependency</a:t>
            </a:r>
            <a:endParaRPr lang="nl-NL" strike="sngStrike" dirty="0">
              <a:highlight>
                <a:srgbClr val="FFFF00"/>
              </a:highlight>
            </a:endParaRPr>
          </a:p>
          <a:p>
            <a:r>
              <a:rPr lang="nl-NL" dirty="0" err="1">
                <a:highlight>
                  <a:srgbClr val="FFFF00"/>
                </a:highlight>
              </a:rPr>
              <a:t>DelftDashboard</a:t>
            </a:r>
            <a:r>
              <a:rPr lang="nl-NL" dirty="0">
                <a:highlight>
                  <a:srgbClr val="FFFF00"/>
                </a:highlight>
              </a:rPr>
              <a:t> conversie naar Python (Maarten van </a:t>
            </a:r>
            <a:r>
              <a:rPr lang="nl-NL" dirty="0" err="1">
                <a:highlight>
                  <a:srgbClr val="FFFF00"/>
                </a:highlight>
              </a:rPr>
              <a:t>Ormondt</a:t>
            </a:r>
            <a:r>
              <a:rPr lang="nl-NL" dirty="0">
                <a:highlight>
                  <a:srgbClr val="FFFF00"/>
                </a:highlight>
              </a:rPr>
              <a:t>)</a:t>
            </a:r>
          </a:p>
          <a:p>
            <a:r>
              <a:rPr lang="nl-NL">
                <a:highlight>
                  <a:srgbClr val="FFFF00"/>
                </a:highlight>
              </a:rPr>
              <a:t>hydroMT </a:t>
            </a:r>
            <a:r>
              <a:rPr lang="nl-NL" dirty="0">
                <a:highlight>
                  <a:srgbClr val="FFFF00"/>
                </a:highlight>
              </a:rPr>
              <a:t>(Dirk Eilander)</a:t>
            </a:r>
          </a:p>
          <a:p>
            <a:r>
              <a:rPr lang="nl-NL" dirty="0">
                <a:highlight>
                  <a:srgbClr val="FFFF00"/>
                </a:highlight>
              </a:rPr>
              <a:t>tools van </a:t>
            </a:r>
            <a:r>
              <a:rPr lang="nl-NL" dirty="0" err="1">
                <a:highlight>
                  <a:srgbClr val="FFFF00"/>
                </a:highlight>
              </a:rPr>
              <a:t>coastalhazardsteam</a:t>
            </a:r>
            <a:r>
              <a:rPr lang="nl-NL" dirty="0">
                <a:highlight>
                  <a:srgbClr val="FFFF00"/>
                </a:highlight>
              </a:rPr>
              <a:t> (?)</a:t>
            </a:r>
          </a:p>
          <a:p>
            <a:pPr lvl="1"/>
            <a:r>
              <a:rPr lang="en-US" dirty="0" err="1">
                <a:highlight>
                  <a:srgbClr val="FFFF00"/>
                </a:highlight>
              </a:rPr>
              <a:t>coastalhazardstoolkit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bevat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nog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oude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fm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dingen</a:t>
            </a:r>
            <a:r>
              <a:rPr lang="en-US" dirty="0">
                <a:highlight>
                  <a:srgbClr val="FFFF00"/>
                </a:highlight>
              </a:rPr>
              <a:t>: </a:t>
            </a:r>
            <a:r>
              <a:rPr lang="en-US" dirty="0">
                <a:highlight>
                  <a:srgbClr val="FFFF00"/>
                </a:highlight>
                <a:hlinkClick r:id="rId2"/>
              </a:rPr>
              <a:t>https://svn.oss.deltares.nl/repos/openearthtools/trunk/python/applications/coastalhazardstoolkit/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nl-NL" dirty="0">
                <a:highlight>
                  <a:srgbClr val="FFFF00"/>
                </a:highlight>
              </a:rPr>
              <a:t>D-FAST (Bert Jagers), </a:t>
            </a:r>
            <a:r>
              <a:rPr lang="nl-NL" dirty="0"/>
              <a:t>vinden van cellen binnen zekere afstand van een lijn, projecties op een lijn, en doorsnijden van rooster met een lijn. </a:t>
            </a:r>
            <a:r>
              <a:rPr lang="nl-NL" dirty="0">
                <a:hlinkClick r:id="rId3"/>
              </a:rPr>
              <a:t>https://iplo.nl/thema/water/applicaties-modellen/watermanagementmodellen/d-fast/</a:t>
            </a:r>
            <a:r>
              <a:rPr lang="nl-NL" dirty="0"/>
              <a:t> </a:t>
            </a:r>
          </a:p>
          <a:p>
            <a:r>
              <a:rPr lang="nl-NL" dirty="0">
                <a:highlight>
                  <a:srgbClr val="FFFF00"/>
                </a:highlight>
              </a:rPr>
              <a:t>Pieter Koen: bob </a:t>
            </a:r>
            <a:r>
              <a:rPr lang="nl-NL" dirty="0" err="1">
                <a:highlight>
                  <a:srgbClr val="FFFF00"/>
                </a:highlight>
              </a:rPr>
              <a:t>hoogendoorn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notices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many</a:t>
            </a:r>
            <a:r>
              <a:rPr lang="nl-NL" dirty="0">
                <a:highlight>
                  <a:srgbClr val="FFFF00"/>
                </a:highlight>
              </a:rPr>
              <a:t> </a:t>
            </a:r>
            <a:r>
              <a:rPr lang="nl-NL" dirty="0" err="1">
                <a:highlight>
                  <a:srgbClr val="FFFF00"/>
                </a:highlight>
              </a:rPr>
              <a:t>githubs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repos</a:t>
            </a:r>
            <a:r>
              <a:rPr lang="nl-NL" dirty="0">
                <a:highlight>
                  <a:srgbClr val="FFFF00"/>
                </a:highlight>
              </a:rPr>
              <a:t>/</a:t>
            </a:r>
            <a:r>
              <a:rPr lang="nl-NL" dirty="0" err="1">
                <a:highlight>
                  <a:srgbClr val="FFFF00"/>
                </a:highlight>
              </a:rPr>
              <a:t>etc</a:t>
            </a:r>
            <a:endParaRPr lang="nl-NL" dirty="0">
              <a:highlight>
                <a:srgbClr val="FFFF00"/>
              </a:highlight>
            </a:endParaRPr>
          </a:p>
          <a:p>
            <a:r>
              <a:rPr lang="da-DK" dirty="0">
                <a:highlight>
                  <a:srgbClr val="FFFF00"/>
                </a:highlight>
              </a:rPr>
              <a:t>HKV hydamo: </a:t>
            </a:r>
            <a:r>
              <a:rPr lang="da-DK" dirty="0">
                <a:highlight>
                  <a:srgbClr val="FFFF00"/>
                </a:highlight>
                <a:hlinkClick r:id="rId4"/>
              </a:rPr>
              <a:t>https://github.com/openearth/delft3dfmpy</a:t>
            </a:r>
            <a:r>
              <a:rPr lang="da-DK" dirty="0">
                <a:highlight>
                  <a:srgbClr val="FFFF00"/>
                </a:highlight>
              </a:rPr>
              <a:t> &gt;&gt; vervalt binnenkort</a:t>
            </a:r>
          </a:p>
          <a:p>
            <a:r>
              <a:rPr lang="nl-NL" dirty="0" err="1"/>
              <a:t>paotm</a:t>
            </a:r>
            <a:r>
              <a:rPr lang="nl-NL" dirty="0"/>
              <a:t> hydrodynamica notebooks (wouter) &gt;&gt; inspiratie opdoen en overlap afstemmen</a:t>
            </a:r>
          </a:p>
          <a:p>
            <a:r>
              <a:rPr lang="nl-NL" dirty="0">
                <a:highlight>
                  <a:srgbClr val="FFFF00"/>
                </a:highlight>
              </a:rPr>
              <a:t>C-</a:t>
            </a:r>
            <a:r>
              <a:rPr lang="nl-NL" dirty="0" err="1">
                <a:highlight>
                  <a:srgbClr val="FFFF00"/>
                </a:highlight>
              </a:rPr>
              <a:t>scale</a:t>
            </a:r>
            <a:r>
              <a:rPr lang="nl-NL" dirty="0">
                <a:highlight>
                  <a:srgbClr val="FFFF00"/>
                </a:highlight>
              </a:rPr>
              <a:t> (eg </a:t>
            </a:r>
            <a:r>
              <a:rPr lang="nl-NL" dirty="0" err="1">
                <a:highlight>
                  <a:srgbClr val="FFFF00"/>
                </a:highlight>
              </a:rPr>
              <a:t>example</a:t>
            </a:r>
            <a:r>
              <a:rPr lang="nl-NL" dirty="0">
                <a:highlight>
                  <a:srgbClr val="FFFF00"/>
                </a:highlight>
              </a:rPr>
              <a:t> notebook): </a:t>
            </a:r>
            <a:r>
              <a:rPr lang="nl-NL" dirty="0">
                <a:highlight>
                  <a:srgbClr val="FFFF00"/>
                </a:highlight>
                <a:hlinkClick r:id="rId5"/>
              </a:rPr>
              <a:t>https://github.com/c-scale-community/use-case-hisea/blob/main/notebooks/visualise_delft3dfm.ipynb</a:t>
            </a:r>
            <a:endParaRPr lang="nl-NL" dirty="0">
              <a:highlight>
                <a:srgbClr val="FFFF00"/>
              </a:highlight>
            </a:endParaRPr>
          </a:p>
          <a:p>
            <a:endParaRPr lang="nl-NL" dirty="0">
              <a:highlight>
                <a:srgbClr val="FFFF00"/>
              </a:highlight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01539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dfm_tools</a:t>
            </a:r>
            <a:r>
              <a:rPr lang="en-US" dirty="0"/>
              <a:t>: the concept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477695"/>
            <a:ext cx="7084957" cy="4707445"/>
          </a:xfrm>
        </p:spPr>
        <p:txBody>
          <a:bodyPr/>
          <a:lstStyle/>
          <a:p>
            <a:r>
              <a:rPr lang="en-GB" dirty="0"/>
              <a:t>What:</a:t>
            </a:r>
          </a:p>
          <a:p>
            <a:pPr lvl="1"/>
            <a:r>
              <a:rPr lang="en-GB" dirty="0"/>
              <a:t>a Python package for pre- and postprocessing D-</a:t>
            </a:r>
            <a:r>
              <a:rPr lang="en-GB" dirty="0" err="1"/>
              <a:t>FlowFM</a:t>
            </a:r>
            <a:r>
              <a:rPr lang="en-GB" dirty="0"/>
              <a:t> input and output files</a:t>
            </a:r>
          </a:p>
          <a:p>
            <a:pPr lvl="1"/>
            <a:r>
              <a:rPr lang="en-GB" dirty="0"/>
              <a:t>contains convenience functions built on top of other packages like </a:t>
            </a:r>
            <a:r>
              <a:rPr lang="en-GB" dirty="0" err="1">
                <a:hlinkClick r:id="rId2"/>
              </a:rPr>
              <a:t>xarray</a:t>
            </a:r>
            <a:r>
              <a:rPr lang="en-GB" dirty="0"/>
              <a:t>, </a:t>
            </a:r>
            <a:r>
              <a:rPr lang="en-GB" dirty="0" err="1">
                <a:hlinkClick r:id="rId3"/>
              </a:rPr>
              <a:t>xugrid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hydrolib-core</a:t>
            </a:r>
            <a:r>
              <a:rPr lang="en-GB" dirty="0"/>
              <a:t> and many more</a:t>
            </a:r>
          </a:p>
          <a:p>
            <a:pPr lvl="1"/>
            <a:endParaRPr lang="nl-NL" dirty="0"/>
          </a:p>
          <a:p>
            <a:r>
              <a:rPr lang="en-GB" dirty="0"/>
              <a:t>Why:</a:t>
            </a:r>
          </a:p>
          <a:p>
            <a:pPr lvl="1"/>
            <a:r>
              <a:rPr lang="en-GB" dirty="0"/>
              <a:t>sharing of workflows among users (colleagues/external)</a:t>
            </a:r>
          </a:p>
          <a:p>
            <a:pPr lvl="1"/>
            <a:r>
              <a:rPr lang="en-GB" dirty="0"/>
              <a:t>no need to reinvent the wheel</a:t>
            </a:r>
          </a:p>
          <a:p>
            <a:pPr lvl="1"/>
            <a:r>
              <a:rPr lang="en-GB" dirty="0"/>
              <a:t>developments driven by projects like hydrolib-core, </a:t>
            </a:r>
            <a:r>
              <a:rPr lang="en-GB" dirty="0" err="1"/>
              <a:t>MassBay</a:t>
            </a:r>
            <a:r>
              <a:rPr lang="en-GB" dirty="0"/>
              <a:t>, </a:t>
            </a:r>
            <a:r>
              <a:rPr lang="en-GB" dirty="0" err="1"/>
              <a:t>FutureMares</a:t>
            </a:r>
            <a:r>
              <a:rPr lang="en-GB" dirty="0"/>
              <a:t>, TCOMS</a:t>
            </a:r>
          </a:p>
          <a:p>
            <a:pPr lvl="1"/>
            <a:endParaRPr lang="en-GB" dirty="0"/>
          </a:p>
          <a:p>
            <a:r>
              <a:rPr lang="en-GB" dirty="0"/>
              <a:t>Where:</a:t>
            </a:r>
          </a:p>
          <a:p>
            <a:pPr lvl="1"/>
            <a:r>
              <a:rPr lang="en-US" dirty="0"/>
              <a:t>code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https://github.com/Deltares/dfm_tools</a:t>
            </a:r>
            <a:endParaRPr lang="en-US" dirty="0"/>
          </a:p>
          <a:p>
            <a:pPr lvl="1"/>
            <a:r>
              <a:rPr lang="en-GB" dirty="0"/>
              <a:t>installable via pip</a:t>
            </a:r>
          </a:p>
          <a:p>
            <a:pPr lvl="1"/>
            <a:r>
              <a:rPr lang="en-US" dirty="0" err="1">
                <a:hlinkClick r:id="rId6"/>
              </a:rPr>
              <a:t>jupyter</a:t>
            </a:r>
            <a:r>
              <a:rPr lang="en-US" dirty="0">
                <a:hlinkClick r:id="rId6"/>
              </a:rPr>
              <a:t> notebooks</a:t>
            </a:r>
            <a:r>
              <a:rPr lang="en-US" dirty="0"/>
              <a:t> and </a:t>
            </a:r>
            <a:r>
              <a:rPr lang="en-US" dirty="0">
                <a:hlinkClick r:id="rId7"/>
              </a:rPr>
              <a:t>binder</a:t>
            </a:r>
            <a:r>
              <a:rPr lang="en-US" dirty="0"/>
              <a:t> with example code</a:t>
            </a:r>
            <a:endParaRPr lang="nl-NL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6628" y="2195244"/>
            <a:ext cx="2385890" cy="89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596575-CC5D-4CEC-B787-944C9FC95D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834" y="1567456"/>
            <a:ext cx="2107051" cy="538027"/>
          </a:xfrm>
          <a:prstGeom prst="rect">
            <a:avLst/>
          </a:prstGeom>
        </p:spPr>
      </p:pic>
      <p:pic>
        <p:nvPicPr>
          <p:cNvPr id="1026" name="Picture 2" descr="upload.wikimedia.org/wikipedia/commons/thumb/3/...">
            <a:extLst>
              <a:ext uri="{FF2B5EF4-FFF2-40B4-BE49-F238E27FC236}">
                <a16:creationId xmlns:a16="http://schemas.microsoft.com/office/drawing/2014/main" id="{6F5FB90B-8779-469D-BEC0-52FED1D5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901818"/>
            <a:ext cx="2377723" cy="106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andas logo.svg - Wikimedia Commons">
            <a:extLst>
              <a:ext uri="{FF2B5EF4-FFF2-40B4-BE49-F238E27FC236}">
                <a16:creationId xmlns:a16="http://schemas.microsoft.com/office/drawing/2014/main" id="{4CA0490F-CB6F-4672-BA44-22D757494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5" y="4103946"/>
            <a:ext cx="2377723" cy="96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Python Logo | Python Software Foundation">
            <a:extLst>
              <a:ext uri="{FF2B5EF4-FFF2-40B4-BE49-F238E27FC236}">
                <a16:creationId xmlns:a16="http://schemas.microsoft.com/office/drawing/2014/main" id="{A9E68D61-6326-4B6E-8723-568BE1B0F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829" y="440270"/>
            <a:ext cx="3337137" cy="112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Using SciPy and LAMMP for Kinetic Monte Carlo Platform | Nuttapong La-ongtup">
            <a:extLst>
              <a:ext uri="{FF2B5EF4-FFF2-40B4-BE49-F238E27FC236}">
                <a16:creationId xmlns:a16="http://schemas.microsoft.com/office/drawing/2014/main" id="{EC8B9EC5-FE13-46E2-880E-A03B291CB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5970261"/>
            <a:ext cx="1959199" cy="778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s and Logos — Dask documentation">
            <a:extLst>
              <a:ext uri="{FF2B5EF4-FFF2-40B4-BE49-F238E27FC236}">
                <a16:creationId xmlns:a16="http://schemas.microsoft.com/office/drawing/2014/main" id="{DAFB64D8-7771-4241-B161-D1301974E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718" y="3302334"/>
            <a:ext cx="2186750" cy="80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467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777823" cy="4322763"/>
          </a:xfrm>
        </p:spPr>
        <p:txBody>
          <a:bodyPr/>
          <a:lstStyle/>
          <a:p>
            <a:r>
              <a:rPr lang="en-US" dirty="0"/>
              <a:t>lazy loading of </a:t>
            </a:r>
            <a:r>
              <a:rPr lang="en-US" dirty="0" err="1"/>
              <a:t>netcdf</a:t>
            </a:r>
            <a:r>
              <a:rPr lang="en-US" dirty="0"/>
              <a:t> files with knowledge of the entire structure</a:t>
            </a:r>
          </a:p>
          <a:p>
            <a:r>
              <a:rPr lang="en-US" dirty="0"/>
              <a:t>easy indexing over all dimensions with .</a:t>
            </a:r>
            <a:r>
              <a:rPr lang="en-US" dirty="0" err="1"/>
              <a:t>isel</a:t>
            </a:r>
            <a:r>
              <a:rPr lang="en-US" dirty="0"/>
              <a:t>() and .</a:t>
            </a:r>
            <a:r>
              <a:rPr lang="en-US" dirty="0" err="1"/>
              <a:t>sel</a:t>
            </a:r>
            <a:r>
              <a:rPr lang="en-US" dirty="0"/>
              <a:t>()</a:t>
            </a:r>
          </a:p>
          <a:p>
            <a:r>
              <a:rPr lang="en-US" dirty="0" err="1"/>
              <a:t>preprocess_his</a:t>
            </a:r>
            <a:r>
              <a:rPr lang="en-US" dirty="0"/>
              <a:t>() enables indexing via station names (and other labels)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AA5C1D-B58C-4F51-9EDE-AF112BDD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89" y="3403390"/>
            <a:ext cx="9293792" cy="3338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08442-6CB1-4EE8-AACE-AAC9558D5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766"/>
          <a:stretch/>
        </p:blipFill>
        <p:spPr>
          <a:xfrm>
            <a:off x="3533474" y="1932316"/>
            <a:ext cx="9351516" cy="1362138"/>
          </a:xfrm>
          <a:prstGeom prst="rect">
            <a:avLst/>
          </a:prstGeom>
        </p:spPr>
      </p:pic>
      <p:pic>
        <p:nvPicPr>
          <p:cNvPr id="9" name="Picture 2" descr="logo">
            <a:extLst>
              <a:ext uri="{FF2B5EF4-FFF2-40B4-BE49-F238E27FC236}">
                <a16:creationId xmlns:a16="http://schemas.microsoft.com/office/drawing/2014/main" id="{6F7880C6-4332-4984-AFE6-1BE8D3715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60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: </a:t>
            </a:r>
            <a:r>
              <a:rPr lang="en-US" dirty="0" err="1"/>
              <a:t>io</a:t>
            </a:r>
            <a:r>
              <a:rPr lang="en-US" dirty="0"/>
              <a:t>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3710552" cy="4322763"/>
          </a:xfrm>
        </p:spPr>
        <p:txBody>
          <a:bodyPr/>
          <a:lstStyle/>
          <a:p>
            <a:r>
              <a:rPr lang="en-US" dirty="0"/>
              <a:t>easy indexing (</a:t>
            </a:r>
            <a:r>
              <a:rPr lang="en-US" dirty="0" err="1"/>
              <a:t>subsetting</a:t>
            </a:r>
            <a:r>
              <a:rPr lang="en-US" dirty="0"/>
              <a:t>)</a:t>
            </a:r>
          </a:p>
          <a:p>
            <a:r>
              <a:rPr lang="en-US" dirty="0"/>
              <a:t>easy and complete plotting</a:t>
            </a:r>
          </a:p>
          <a:p>
            <a:r>
              <a:rPr lang="en-US" i="1" dirty="0"/>
              <a:t>.../tests/examples/postprocess_hisnc.py</a:t>
            </a:r>
          </a:p>
          <a:p>
            <a:endParaRPr lang="nl-NL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041" y="228055"/>
            <a:ext cx="3108121" cy="116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248146-0988-4D88-AECC-A3DD26F40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073" y="2367888"/>
            <a:ext cx="7566927" cy="4540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79D909-3741-4DE5-B67B-E4414C5C17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097" r="21466" b="11377"/>
          <a:stretch/>
        </p:blipFill>
        <p:spPr>
          <a:xfrm>
            <a:off x="4891177" y="1703481"/>
            <a:ext cx="7300823" cy="5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37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052FA-A1CB-4239-B2CB-3BA561BDA754}"/>
              </a:ext>
            </a:extLst>
          </p:cNvPr>
          <p:cNvSpPr>
            <a:spLocks noGrp="1"/>
          </p:cNvSpPr>
          <p:nvPr>
            <p:ph type="dt" sz="quarter" idx="20"/>
          </p:nvPr>
        </p:nvSpPr>
        <p:spPr>
          <a:xfrm>
            <a:off x="12420600" y="4157663"/>
            <a:ext cx="153988" cy="1485900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000" b="0" kern="1200">
                <a:solidFill>
                  <a:srgbClr val="E6E6E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nl-NL"/>
              <a:t>26 april 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9D0D3-CE68-4664-A4C3-EED8AFEAA59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1888788" y="541338"/>
            <a:ext cx="153987" cy="510222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lang="nl-NL" sz="10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dirty="0"/>
          </a:p>
        </p:txBody>
      </p:sp>
      <p:sp>
        <p:nvSpPr>
          <p:cNvPr id="27653" name="Slide Number Placeholder 4">
            <a:extLst>
              <a:ext uri="{FF2B5EF4-FFF2-40B4-BE49-F238E27FC236}">
                <a16:creationId xmlns:a16="http://schemas.microsoft.com/office/drawing/2014/main" id="{454CE860-A0C8-41B5-AA8D-E3514481A3B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auto">
          <a:xfrm>
            <a:off x="11742738" y="6413500"/>
            <a:ext cx="450850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7A6C200-8D76-481C-A604-F1D1BFA18DC3}" type="slidenum">
              <a:rPr lang="nl-NL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nl-NL" alt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380779-1A57-4602-9C5F-D8352080E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19700" cy="4322763"/>
          </a:xfrm>
        </p:spPr>
        <p:txBody>
          <a:bodyPr/>
          <a:lstStyle/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dirty="0"/>
              <a:t>Core scripts &amp; tools for interaction with D-</a:t>
            </a:r>
            <a:r>
              <a:rPr lang="en-US" dirty="0" err="1"/>
              <a:t>FlowFM</a:t>
            </a:r>
            <a:r>
              <a:rPr lang="en-US" dirty="0"/>
              <a:t>:</a:t>
            </a:r>
          </a:p>
          <a:p>
            <a:pPr>
              <a:defRPr/>
            </a:pPr>
            <a:r>
              <a:rPr lang="en-US" dirty="0"/>
              <a:t>reading/writing of (almost all) D-</a:t>
            </a:r>
            <a:r>
              <a:rPr lang="en-US" dirty="0" err="1"/>
              <a:t>FlowFM</a:t>
            </a:r>
            <a:r>
              <a:rPr lang="en-US" dirty="0"/>
              <a:t> input files (</a:t>
            </a:r>
            <a:r>
              <a:rPr lang="en-US" dirty="0" err="1"/>
              <a:t>mdu</a:t>
            </a:r>
            <a:r>
              <a:rPr lang="en-US" dirty="0"/>
              <a:t>, </a:t>
            </a:r>
            <a:r>
              <a:rPr lang="en-US" dirty="0" err="1"/>
              <a:t>ext</a:t>
            </a:r>
            <a:r>
              <a:rPr lang="en-US" dirty="0"/>
              <a:t>, </a:t>
            </a:r>
            <a:r>
              <a:rPr lang="en-US" dirty="0" err="1"/>
              <a:t>bc</a:t>
            </a:r>
            <a:r>
              <a:rPr lang="en-US" dirty="0"/>
              <a:t>, </a:t>
            </a:r>
            <a:r>
              <a:rPr lang="en-US" dirty="0" err="1"/>
              <a:t>pli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full functionalities: </a:t>
            </a:r>
            <a:r>
              <a:rPr lang="en-US" dirty="0">
                <a:hlinkClick r:id="rId2"/>
              </a:rPr>
              <a:t>https://deltares.github.io/HYDROLIB-core/0.3.1/topics/dhydro_support/</a:t>
            </a:r>
            <a:endParaRPr lang="en-US" dirty="0"/>
          </a:p>
          <a:p>
            <a:pPr>
              <a:defRPr/>
            </a:pPr>
            <a:r>
              <a:rPr lang="en-US" dirty="0"/>
              <a:t>supported, documented, maintained</a:t>
            </a:r>
          </a:p>
          <a:p>
            <a:pPr>
              <a:defRPr/>
            </a:pPr>
            <a:r>
              <a:rPr lang="en-US" dirty="0"/>
              <a:t>available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https://github.com/Deltares/HYDROLIB-core</a:t>
            </a:r>
            <a:endParaRPr lang="en-US" dirty="0"/>
          </a:p>
          <a:p>
            <a:pPr>
              <a:defRPr/>
            </a:pPr>
            <a:r>
              <a:rPr lang="en-US" dirty="0"/>
              <a:t>users do not need to re-invent the wheel about “basic stuff/file formats”, focus on the analysis itself</a:t>
            </a:r>
          </a:p>
          <a:p>
            <a:pPr marL="324000" indent="-324000"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3C6BD48-1181-45F9-A5EB-C21FF1C228D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/>
          <a:srcRect l="18885" t="11697" r="18885" b="11275"/>
          <a:stretch/>
        </p:blipFill>
        <p:spPr>
          <a:xfrm>
            <a:off x="6494038" y="1314432"/>
            <a:ext cx="5098810" cy="4770456"/>
          </a:xfrm>
        </p:spPr>
      </p:pic>
      <p:sp>
        <p:nvSpPr>
          <p:cNvPr id="27650" name="Title 1">
            <a:extLst>
              <a:ext uri="{FF2B5EF4-FFF2-40B4-BE49-F238E27FC236}">
                <a16:creationId xmlns:a16="http://schemas.microsoft.com/office/drawing/2014/main" id="{1E041602-B6BD-40A8-A7B6-B4B4937D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684213"/>
            <a:ext cx="7550150" cy="935037"/>
          </a:xfrm>
        </p:spPr>
        <p:txBody>
          <a:bodyPr/>
          <a:lstStyle/>
          <a:p>
            <a:pPr eaLnBrk="1" hangingPunct="1"/>
            <a:r>
              <a:rPr lang="en-US" altLang="nl-NL" dirty="0"/>
              <a:t>HYDROLIB: </a:t>
            </a:r>
            <a:r>
              <a:rPr lang="en-US" altLang="nl-NL" dirty="0" err="1"/>
              <a:t>io</a:t>
            </a:r>
            <a:r>
              <a:rPr lang="en-US" altLang="nl-NL" dirty="0"/>
              <a:t> of D-</a:t>
            </a:r>
            <a:r>
              <a:rPr lang="en-US" altLang="nl-NL" dirty="0" err="1"/>
              <a:t>FlowFM</a:t>
            </a:r>
            <a:r>
              <a:rPr lang="en-US" altLang="nl-NL" dirty="0"/>
              <a:t> input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4FB6EA-5903-4B60-9693-C43E488B6B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159" y="407528"/>
            <a:ext cx="3099689" cy="7914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E1554-A228-4D62-87E0-9990F950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140" y="1333039"/>
            <a:ext cx="3642264" cy="27316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BCECF-C1CD-4ABA-A20A-59736296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reading+plotting</a:t>
            </a:r>
            <a:r>
              <a:rPr lang="en-US" dirty="0"/>
              <a:t> of D-</a:t>
            </a:r>
            <a:r>
              <a:rPr lang="en-US" dirty="0" err="1"/>
              <a:t>FlowFM</a:t>
            </a:r>
            <a:r>
              <a:rPr lang="en-US" dirty="0"/>
              <a:t> input files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33517-7547-4B0D-8A73-397501F4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54CF49-430B-45F5-A47F-2831B856B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682150"/>
            <a:ext cx="4228474" cy="4402737"/>
          </a:xfrm>
        </p:spPr>
        <p:txBody>
          <a:bodyPr/>
          <a:lstStyle/>
          <a:p>
            <a:r>
              <a:rPr lang="en-US" dirty="0" err="1"/>
              <a:t>hydrolib</a:t>
            </a:r>
            <a:r>
              <a:rPr lang="en-US" dirty="0"/>
              <a:t> for reading files</a:t>
            </a:r>
          </a:p>
          <a:p>
            <a:r>
              <a:rPr lang="en-US" dirty="0"/>
              <a:t>conversion to </a:t>
            </a:r>
            <a:r>
              <a:rPr lang="en-US" dirty="0" err="1"/>
              <a:t>xarray</a:t>
            </a:r>
            <a:r>
              <a:rPr lang="en-US" dirty="0"/>
              <a:t>/pandas dataset with </a:t>
            </a:r>
            <a:r>
              <a:rPr lang="en-US" dirty="0" err="1"/>
              <a:t>dfm_tools</a:t>
            </a:r>
            <a:endParaRPr lang="en-US" dirty="0"/>
          </a:p>
          <a:p>
            <a:r>
              <a:rPr lang="en-US" dirty="0"/>
              <a:t>figures: </a:t>
            </a:r>
            <a:r>
              <a:rPr lang="en-US" dirty="0" err="1"/>
              <a:t>pli</a:t>
            </a:r>
            <a:r>
              <a:rPr lang="en-US" dirty="0"/>
              <a:t>/</a:t>
            </a:r>
            <a:r>
              <a:rPr lang="en-US" dirty="0" err="1"/>
              <a:t>pliz</a:t>
            </a:r>
            <a:r>
              <a:rPr lang="en-US" dirty="0"/>
              <a:t>/</a:t>
            </a:r>
            <a:r>
              <a:rPr lang="en-US" dirty="0" err="1"/>
              <a:t>ldb</a:t>
            </a:r>
            <a:r>
              <a:rPr lang="en-US" dirty="0"/>
              <a:t>/</a:t>
            </a:r>
            <a:r>
              <a:rPr lang="en-US" dirty="0" err="1"/>
              <a:t>tek</a:t>
            </a:r>
            <a:r>
              <a:rPr lang="en-US" dirty="0"/>
              <a:t> and </a:t>
            </a:r>
            <a:r>
              <a:rPr lang="en-US" dirty="0" err="1"/>
              <a:t>bc</a:t>
            </a:r>
            <a:r>
              <a:rPr lang="en-US" dirty="0"/>
              <a:t> files</a:t>
            </a:r>
          </a:p>
          <a:p>
            <a:r>
              <a:rPr lang="en-US" i="1" dirty="0"/>
              <a:t>.../tests/examples/preprocess_hydrolib_readbc.py</a:t>
            </a:r>
          </a:p>
          <a:p>
            <a:r>
              <a:rPr lang="en-US" i="1" dirty="0"/>
              <a:t>.../tests/examples/preprocess_hydrolib_readwritepol.py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0F9A44-8179-4F87-86D3-9681D31D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767" y="1351101"/>
            <a:ext cx="3642264" cy="2731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6A8CEA1-54DF-4EEC-B69E-4FB53A9B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5057" y="4364966"/>
            <a:ext cx="4986066" cy="24930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4E933-EFD2-414B-89FF-AD5E29993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604" y="4144364"/>
            <a:ext cx="5463396" cy="273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03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D7984-18B1-4562-84CB-1469724B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99" y="684000"/>
            <a:ext cx="8491517" cy="936000"/>
          </a:xfrm>
        </p:spPr>
        <p:txBody>
          <a:bodyPr/>
          <a:lstStyle/>
          <a:p>
            <a:r>
              <a:rPr lang="en-US" dirty="0"/>
              <a:t>Examples: interpolate </a:t>
            </a:r>
            <a:r>
              <a:rPr lang="en-US" dirty="0" err="1"/>
              <a:t>oceanmodel</a:t>
            </a:r>
            <a:r>
              <a:rPr lang="en-US" dirty="0"/>
              <a:t> to </a:t>
            </a:r>
            <a:r>
              <a:rPr lang="en-US" dirty="0" err="1"/>
              <a:t>bc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5E0E2-6E43-46F8-8971-961D6556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5E566-57FC-4001-BE12-4DD1EF80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7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9A25E-D97F-4C59-9D09-A218001B61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2456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 for reading </a:t>
            </a:r>
            <a:r>
              <a:rPr lang="en-US" dirty="0" err="1"/>
              <a:t>netcdf</a:t>
            </a:r>
            <a:r>
              <a:rPr lang="en-US" dirty="0"/>
              <a:t> data and .</a:t>
            </a:r>
            <a:r>
              <a:rPr lang="en-US" dirty="0" err="1"/>
              <a:t>interp</a:t>
            </a:r>
            <a:r>
              <a:rPr lang="en-US" dirty="0"/>
              <a:t>() to polyline points</a:t>
            </a:r>
          </a:p>
          <a:p>
            <a:r>
              <a:rPr lang="en-US" dirty="0" err="1"/>
              <a:t>hydrolib</a:t>
            </a:r>
            <a:r>
              <a:rPr lang="en-US" dirty="0"/>
              <a:t> for reading </a:t>
            </a:r>
            <a:r>
              <a:rPr lang="en-US" dirty="0" err="1"/>
              <a:t>pli</a:t>
            </a:r>
            <a:r>
              <a:rPr lang="en-US" dirty="0"/>
              <a:t> and writing </a:t>
            </a:r>
            <a:r>
              <a:rPr lang="en-US" dirty="0" err="1"/>
              <a:t>bc</a:t>
            </a:r>
            <a:r>
              <a:rPr lang="en-US" dirty="0"/>
              <a:t>/</a:t>
            </a:r>
            <a:r>
              <a:rPr lang="en-US" dirty="0" err="1"/>
              <a:t>ext</a:t>
            </a:r>
            <a:r>
              <a:rPr lang="en-US"/>
              <a:t> files</a:t>
            </a:r>
          </a:p>
          <a:p>
            <a:r>
              <a:rPr lang="en-US" i="1"/>
              <a:t>.../</a:t>
            </a:r>
            <a:r>
              <a:rPr lang="en-US" i="1" dirty="0"/>
              <a:t>tests/examples/preprocess_interpolate_nc_to_bc.py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F8AF2-5A8A-4544-9FD4-0D78DE660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138" y="3989752"/>
            <a:ext cx="4780412" cy="28682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5AD27-C35E-4E05-B981-F5340969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475" y="1135871"/>
            <a:ext cx="4756469" cy="28538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3E4853-FE05-4857-B481-B6204862E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680" y="4326580"/>
            <a:ext cx="2820485" cy="16922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17FEB8-ABDE-4D1F-B992-F0DEEC6A8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43" y="3429000"/>
            <a:ext cx="4649937" cy="348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39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4116B6-634C-4E57-9D40-782E248AF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</a:t>
            </a:r>
            <a:r>
              <a:rPr lang="en-GB"/>
              <a:t>for regional </a:t>
            </a:r>
            <a:r>
              <a:rPr lang="en-GB" dirty="0"/>
              <a:t>models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6C1D152-0EBA-47AD-B46E-D451FA861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0" y="1768763"/>
            <a:ext cx="9843077" cy="4349404"/>
          </a:xfrm>
        </p:spPr>
        <p:txBody>
          <a:bodyPr/>
          <a:lstStyle/>
          <a:p>
            <a:r>
              <a:rPr lang="en-GB" dirty="0"/>
              <a:t>Manually defined model boundaries, used for:</a:t>
            </a:r>
          </a:p>
          <a:p>
            <a:pPr lvl="1"/>
            <a:r>
              <a:rPr lang="en-GB" dirty="0"/>
              <a:t>Grid cut-out of GTSM (currently manual)</a:t>
            </a:r>
          </a:p>
          <a:p>
            <a:pPr lvl="1"/>
            <a:r>
              <a:rPr lang="en-GB" dirty="0"/>
              <a:t>Download of ERA5 and CMEMS field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/tests/examples/download_meteodata_oceandata.py</a:t>
            </a:r>
            <a:endParaRPr lang="en-GB" i="1" dirty="0"/>
          </a:p>
          <a:p>
            <a:pPr lvl="1"/>
            <a:r>
              <a:rPr lang="en-GB" dirty="0"/>
              <a:t>Generation of (2D) open boundary forcing from FES2014 (tidal constituents)</a:t>
            </a:r>
          </a:p>
          <a:p>
            <a:pPr marL="324000" lvl="1" indent="0">
              <a:buNone/>
            </a:pPr>
            <a:r>
              <a:rPr lang="en-GB" i="1" dirty="0"/>
              <a:t>	...</a:t>
            </a:r>
            <a:r>
              <a:rPr lang="en-US" i="1" dirty="0"/>
              <a:t>/tests/examples/preprocess_interpolate_nc_to_bc.py</a:t>
            </a:r>
            <a:endParaRPr lang="en-GB" dirty="0"/>
          </a:p>
          <a:p>
            <a:pPr lvl="1"/>
            <a:r>
              <a:rPr lang="en-GB" dirty="0"/>
              <a:t>Generation of (3D) open boundary forcing from CMEMS (salinity, temperature and </a:t>
            </a:r>
            <a:r>
              <a:rPr lang="en-GB" dirty="0" err="1"/>
              <a:t>sealevel</a:t>
            </a:r>
            <a:r>
              <a:rPr lang="en-GB" dirty="0"/>
              <a:t> anomaly)</a:t>
            </a:r>
          </a:p>
          <a:p>
            <a:pPr marL="324000" lvl="1" indent="0">
              <a:buNone/>
            </a:pPr>
            <a:r>
              <a:rPr lang="en-GB" i="1" dirty="0"/>
              <a:t>	 ...</a:t>
            </a:r>
            <a:r>
              <a:rPr lang="en-US" i="1" dirty="0"/>
              <a:t>/tests/examples/preprocess_interpolate_nc_to_bc.py</a:t>
            </a:r>
            <a:endParaRPr lang="en-GB" i="1" dirty="0"/>
          </a:p>
          <a:p>
            <a:pPr lvl="1"/>
            <a:r>
              <a:rPr lang="en-GB" dirty="0"/>
              <a:t>Generation of 3D initial fields from CMEMS (salinity and temperature)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/tests/examples/preprocess_ini_cmems_to_nc.py</a:t>
            </a:r>
            <a:endParaRPr lang="en-GB" i="1" dirty="0"/>
          </a:p>
          <a:p>
            <a:pPr lvl="1"/>
            <a:r>
              <a:rPr lang="en-GB" dirty="0"/>
              <a:t>Generation of meteorological forcing fields</a:t>
            </a:r>
          </a:p>
          <a:p>
            <a:pPr marL="324000" lvl="1" indent="0">
              <a:buNone/>
            </a:pPr>
            <a:r>
              <a:rPr lang="en-GB" dirty="0"/>
              <a:t>	</a:t>
            </a:r>
            <a:r>
              <a:rPr lang="en-GB" i="1" dirty="0"/>
              <a:t> ...</a:t>
            </a:r>
            <a:r>
              <a:rPr lang="en-US" i="1" dirty="0"/>
              <a:t>/tests/examples/preprocess_meteo_mergenetCDFtime_xarray.py</a:t>
            </a:r>
            <a:endParaRPr lang="en-GB" i="1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i="1" dirty="0" err="1"/>
              <a:t>dfm_tools</a:t>
            </a:r>
            <a:r>
              <a:rPr lang="en-GB" i="1" dirty="0"/>
              <a:t> </a:t>
            </a:r>
            <a:r>
              <a:rPr lang="en-GB" dirty="0"/>
              <a:t>enables the quick set-up of the basis of a 3D model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40C76A0-07D5-4CE5-9F43-E217B9EA5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EF8F0FB-B49C-4EBB-B107-DC925A90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5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7758-339B-4DFE-989E-C763AABB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read+plot</a:t>
            </a:r>
            <a:r>
              <a:rPr lang="en-US" dirty="0"/>
              <a:t> </a:t>
            </a:r>
            <a:r>
              <a:rPr lang="en-US" dirty="0" err="1"/>
              <a:t>hisfile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E6860-43C9-42A4-9CC3-FD10F60C7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12619-1721-4F35-8DF3-66D84973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9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F12C3F-CA38-4D56-9759-9EF3375EEA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r>
              <a:rPr lang="en-US" dirty="0"/>
              <a:t>xarray for reading </a:t>
            </a:r>
            <a:r>
              <a:rPr lang="en-US" dirty="0" err="1"/>
              <a:t>hisfile</a:t>
            </a:r>
            <a:r>
              <a:rPr lang="en-US" dirty="0"/>
              <a:t> (D-</a:t>
            </a:r>
            <a:r>
              <a:rPr lang="en-US" dirty="0" err="1"/>
              <a:t>FlowFM</a:t>
            </a:r>
            <a:r>
              <a:rPr lang="en-US" dirty="0"/>
              <a:t> and </a:t>
            </a:r>
            <a:r>
              <a:rPr lang="en-US" dirty="0" err="1"/>
              <a:t>sfincs</a:t>
            </a:r>
            <a:r>
              <a:rPr lang="en-US" dirty="0"/>
              <a:t>)</a:t>
            </a:r>
          </a:p>
          <a:p>
            <a:r>
              <a:rPr lang="en-US" dirty="0"/>
              <a:t>easy retrieval of lists of stations, </a:t>
            </a:r>
            <a:r>
              <a:rPr lang="en-US" dirty="0" err="1"/>
              <a:t>cross_sections</a:t>
            </a:r>
            <a:r>
              <a:rPr lang="en-US" dirty="0"/>
              <a:t>, general structures, </a:t>
            </a:r>
            <a:r>
              <a:rPr lang="en-US" dirty="0" err="1"/>
              <a:t>etc</a:t>
            </a:r>
            <a:r>
              <a:rPr lang="en-US" dirty="0"/>
              <a:t> thanks to </a:t>
            </a:r>
            <a:r>
              <a:rPr lang="en-US" dirty="0" err="1"/>
              <a:t>preprocess_hisnc</a:t>
            </a:r>
            <a:r>
              <a:rPr lang="en-US" dirty="0"/>
              <a:t>()</a:t>
            </a:r>
          </a:p>
          <a:p>
            <a:r>
              <a:rPr lang="en-US" dirty="0"/>
              <a:t>selection of data over dimensions: time, depth, stations, </a:t>
            </a:r>
            <a:r>
              <a:rPr lang="en-US" dirty="0" err="1"/>
              <a:t>cross_sections</a:t>
            </a:r>
            <a:r>
              <a:rPr lang="en-US" dirty="0"/>
              <a:t>, structures,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 err="1"/>
              <a:t>zt</a:t>
            </a:r>
            <a:r>
              <a:rPr lang="en-US" dirty="0"/>
              <a:t>-plot (timeseries of one point with depth dim)</a:t>
            </a:r>
          </a:p>
          <a:p>
            <a:r>
              <a:rPr lang="en-US" i="1" dirty="0"/>
              <a:t>.../tests/examples/postprocess_hisnc.py</a:t>
            </a:r>
          </a:p>
          <a:p>
            <a:r>
              <a:rPr lang="en-US" dirty="0"/>
              <a:t>coming up:</a:t>
            </a:r>
          </a:p>
          <a:p>
            <a:pPr lvl="1"/>
            <a:r>
              <a:rPr lang="en-US" dirty="0"/>
              <a:t>interpolation</a:t>
            </a:r>
          </a:p>
          <a:p>
            <a:pPr lvl="1"/>
            <a:r>
              <a:rPr lang="en-US" dirty="0"/>
              <a:t>nesting</a:t>
            </a: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AA5566-0AA1-4485-9C33-FB822999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57" y="8274"/>
            <a:ext cx="3927244" cy="2356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E06A97-5E9B-4920-8208-4643193102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685"/>
          <a:stretch/>
        </p:blipFill>
        <p:spPr>
          <a:xfrm>
            <a:off x="6849834" y="2353534"/>
            <a:ext cx="5811531" cy="2248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A44A98-783F-4295-ADD2-91E082AB8E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685"/>
          <a:stretch/>
        </p:blipFill>
        <p:spPr>
          <a:xfrm>
            <a:off x="6849834" y="4601630"/>
            <a:ext cx="5811531" cy="224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58916"/>
      </p:ext>
    </p:extLst>
  </p:cSld>
  <p:clrMapOvr>
    <a:masterClrMapping/>
  </p:clrMapOvr>
</p:sld>
</file>

<file path=ppt/theme/theme1.xml><?xml version="1.0" encoding="utf-8"?>
<a:theme xmlns:a="http://schemas.openxmlformats.org/drawingml/2006/main" name="Deltares">
  <a:themeElements>
    <a:clrScheme name="Deltares">
      <a:dk1>
        <a:sysClr val="windowText" lastClr="000000"/>
      </a:dk1>
      <a:lt1>
        <a:sysClr val="window" lastClr="FFFFFF"/>
      </a:lt1>
      <a:dk2>
        <a:srgbClr val="080C80"/>
      </a:dk2>
      <a:lt2>
        <a:srgbClr val="F2F2F2"/>
      </a:lt2>
      <a:accent1>
        <a:srgbClr val="080C80"/>
      </a:accent1>
      <a:accent2>
        <a:srgbClr val="0D38E0"/>
      </a:accent2>
      <a:accent3>
        <a:srgbClr val="0EBBF0"/>
      </a:accent3>
      <a:accent4>
        <a:srgbClr val="00B389"/>
      </a:accent4>
      <a:accent5>
        <a:srgbClr val="00CC96"/>
      </a:accent5>
      <a:accent6>
        <a:srgbClr val="00E6A1"/>
      </a:accent6>
      <a:hlink>
        <a:srgbClr val="0D38E0"/>
      </a:hlink>
      <a:folHlink>
        <a:srgbClr val="70707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ltares - Sjabloon UK.potx" id="{60C54E0E-A5B2-4FEE-8E0B-136331C7CB0D}" vid="{4F8657CA-FEBF-4234-88FD-946F34CF5C03}"/>
    </a:ext>
  </a:extLst>
</a:theme>
</file>

<file path=ppt/theme/theme2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ECBE09418E094297756BB7D28E2B2D" ma:contentTypeVersion="13" ma:contentTypeDescription="Een nieuw document maken." ma:contentTypeScope="" ma:versionID="43c57db1ef9d2047f0afe528fe94cd7b">
  <xsd:schema xmlns:xsd="http://www.w3.org/2001/XMLSchema" xmlns:xs="http://www.w3.org/2001/XMLSchema" xmlns:p="http://schemas.microsoft.com/office/2006/metadata/properties" xmlns:ns2="5db5d4ef-9fd2-45ea-8e34-77d63cce28d8" xmlns:ns3="9dc10479-9fe1-482d-8b13-fa9fc147c365" xmlns:ns4="58dc3081-d8a1-4e92-884a-04f6ca0fc63f" targetNamespace="http://schemas.microsoft.com/office/2006/metadata/properties" ma:root="true" ma:fieldsID="752a5c63f437750ef2cedcd6166ab022" ns2:_="" ns3:_="" ns4:_="">
    <xsd:import namespace="5db5d4ef-9fd2-45ea-8e34-77d63cce28d8"/>
    <xsd:import namespace="9dc10479-9fe1-482d-8b13-fa9fc147c365"/>
    <xsd:import namespace="58dc3081-d8a1-4e92-884a-04f6ca0fc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KeywordTaxHTField" minOccurs="0"/>
                <xsd:element ref="ns4:TaxCatchAll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b5d4ef-9fd2-45ea-8e34-77d63cce28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c10479-9fe1-482d-8b13-fa9fc147c365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1" nillable="true" ma:taxonomy="true" ma:internalName="TaxKeywordTaxHTField" ma:taxonomyFieldName="TaxKeyword" ma:displayName="Ondernemingstrefwoorden" ma:fieldId="{23f27201-bee3-471e-b2e7-b64fd8b7ca38}" ma:taxonomyMulti="true" ma:sspId="23b92cde-922f-41e6-b057-b97c56e4b7ba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c3081-d8a1-4e92-884a-04f6ca0fc63f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c65bc13-3d8f-49fb-9e07-0ee17562167c}" ma:internalName="TaxCatchAll" ma:showField="CatchAllData" ma:web="9dc10479-9fe1-482d-8b13-fa9fc147c3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8dc3081-d8a1-4e92-884a-04f6ca0fc63f"/>
    <TaxKeywordTaxHTField xmlns="9dc10479-9fe1-482d-8b13-fa9fc147c365">
      <Terms xmlns="http://schemas.microsoft.com/office/infopath/2007/PartnerControls"/>
    </TaxKeywordTaxHTField>
  </documentManagement>
</p:properties>
</file>

<file path=customXml/itemProps1.xml><?xml version="1.0" encoding="utf-8"?>
<ds:datastoreItem xmlns:ds="http://schemas.openxmlformats.org/officeDocument/2006/customXml" ds:itemID="{1D7632B3-E712-4A5A-BFB2-E82A857482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b5d4ef-9fd2-45ea-8e34-77d63cce28d8"/>
    <ds:schemaRef ds:uri="9dc10479-9fe1-482d-8b13-fa9fc147c365"/>
    <ds:schemaRef ds:uri="58dc3081-d8a1-4e92-884a-04f6ca0fc6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BF049C5-34FC-4054-9737-0DAA15D8F6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DF6626-F3CA-4DB6-97F3-50ACA793C97C}">
  <ds:schemaRefs>
    <ds:schemaRef ds:uri="http://schemas.microsoft.com/office/2006/metadata/properties"/>
    <ds:schemaRef ds:uri="http://schemas.microsoft.com/office/2006/documentManagement/types"/>
    <ds:schemaRef ds:uri="5db5d4ef-9fd2-45ea-8e34-77d63cce28d8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58dc3081-d8a1-4e92-884a-04f6ca0fc63f"/>
    <ds:schemaRef ds:uri="http://purl.org/dc/terms/"/>
    <ds:schemaRef ds:uri="9dc10479-9fe1-482d-8b13-fa9fc147c36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Deltares - Template UK</Template>
  <TotalTime>2264</TotalTime>
  <Words>834</Words>
  <Application>Microsoft Office PowerPoint</Application>
  <PresentationFormat>Widescreen</PresentationFormat>
  <Paragraphs>124</Paragraphs>
  <Slides>15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Arial</vt:lpstr>
      <vt:lpstr>Deltares</vt:lpstr>
      <vt:lpstr>dfm_tools </vt:lpstr>
      <vt:lpstr>dfm_tools: the concept</vt:lpstr>
      <vt:lpstr>xarray: io of netcdf files</vt:lpstr>
      <vt:lpstr>xarray: io of netcdf files</vt:lpstr>
      <vt:lpstr>HYDROLIB: io of D-FlowFM input files</vt:lpstr>
      <vt:lpstr>Examples: reading+plotting of D-FlowFM input files</vt:lpstr>
      <vt:lpstr>Examples: interpolate oceanmodel to bc</vt:lpstr>
      <vt:lpstr>Application for regional models</vt:lpstr>
      <vt:lpstr>Examples: read+plot hisfile</vt:lpstr>
      <vt:lpstr>Examples: read+plot mapfiles</vt:lpstr>
      <vt:lpstr>Examples: slice trough 3D partitioned FM map data</vt:lpstr>
      <vt:lpstr>Examples: cartopy basemaps and coastlines/borders</vt:lpstr>
      <vt:lpstr>Examples: vector plots for regulargrids</vt:lpstr>
      <vt:lpstr>Next steps</vt:lpstr>
      <vt:lpstr>Overlap afstemmen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Jelmer Veenstra</dc:creator>
  <dc:description>Template implementation by HQ Solutions B.V.</dc:description>
  <cp:lastModifiedBy>Jelmer Veenstra</cp:lastModifiedBy>
  <cp:revision>215</cp:revision>
  <dcterms:created xsi:type="dcterms:W3CDTF">2020-02-17T13:56:38Z</dcterms:created>
  <dcterms:modified xsi:type="dcterms:W3CDTF">2022-11-21T12:56:31Z</dcterms:modified>
  <cp:version>1.0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0x01010080ECBE09418E094297756BB7D28E2B2D</vt:lpwstr>
  </property>
  <property fmtid="{D5CDD505-2E9C-101B-9397-08002B2CF9AE}" pid="3" name="TaxKeyword">
    <vt:lpwstr/>
  </property>
</Properties>
</file>

<file path=docProps/thumbnail.jpeg>
</file>